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4" d="100"/>
          <a:sy n="74" d="100"/>
        </p:scale>
        <p:origin x="-37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smtClean="0"/>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F655248-2955-4840-AB05-FD1FF9B060FF}" type="datetimeFigureOut">
              <a:rPr lang="en-US" smtClean="0"/>
              <a:t>7/11/2015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D57B60-D53B-40AF-90A3-6E4384F4C844}" type="slidenum">
              <a:rPr lang="en-US" smtClean="0"/>
              <a:t>‹#›</a:t>
            </a:fld>
            <a:endParaRPr lang="en-US"/>
          </a:p>
        </p:txBody>
      </p:sp>
    </p:spTree>
    <p:extLst>
      <p:ext uri="{BB962C8B-B14F-4D97-AF65-F5344CB8AC3E}">
        <p14:creationId xmlns:p14="http://schemas.microsoft.com/office/powerpoint/2010/main" val="1959589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F655248-2955-4840-AB05-FD1FF9B060FF}" type="datetimeFigureOut">
              <a:rPr lang="en-US" smtClean="0"/>
              <a:t>7/11/2015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D57B60-D53B-40AF-90A3-6E4384F4C844}" type="slidenum">
              <a:rPr lang="en-US" smtClean="0"/>
              <a:t>‹#›</a:t>
            </a:fld>
            <a:endParaRPr lang="en-US"/>
          </a:p>
        </p:txBody>
      </p:sp>
    </p:spTree>
    <p:extLst>
      <p:ext uri="{BB962C8B-B14F-4D97-AF65-F5344CB8AC3E}">
        <p14:creationId xmlns:p14="http://schemas.microsoft.com/office/powerpoint/2010/main" val="218751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AF655248-2955-4840-AB05-FD1FF9B060FF}" type="datetimeFigureOut">
              <a:rPr lang="en-US" smtClean="0"/>
              <a:t>7/11/2015</a:t>
            </a:fld>
            <a:endParaRPr lang="en-US"/>
          </a:p>
        </p:txBody>
      </p:sp>
      <p:sp>
        <p:nvSpPr>
          <p:cNvPr id="5" name="Footer Placeholder 4"/>
          <p:cNvSpPr>
            <a:spLocks noGrp="1"/>
          </p:cNvSpPr>
          <p:nvPr>
            <p:ph type="ftr" sz="quarter" idx="11"/>
          </p:nvPr>
        </p:nvSpPr>
        <p:spPr>
          <a:xfrm>
            <a:off x="3776135" y="6422854"/>
            <a:ext cx="4279669" cy="365125"/>
          </a:xfrm>
        </p:spPr>
        <p:txBody>
          <a:bodyPr/>
          <a:lstStyle/>
          <a:p>
            <a:endParaRPr lang="en-US"/>
          </a:p>
        </p:txBody>
      </p:sp>
      <p:sp>
        <p:nvSpPr>
          <p:cNvPr id="6" name="Slide Number Placeholder 5"/>
          <p:cNvSpPr>
            <a:spLocks noGrp="1"/>
          </p:cNvSpPr>
          <p:nvPr>
            <p:ph type="sldNum" sz="quarter" idx="12"/>
          </p:nvPr>
        </p:nvSpPr>
        <p:spPr>
          <a:xfrm>
            <a:off x="8073048" y="6422854"/>
            <a:ext cx="879759" cy="365125"/>
          </a:xfrm>
        </p:spPr>
        <p:txBody>
          <a:bodyPr/>
          <a:lstStyle/>
          <a:p>
            <a:fld id="{6ED57B60-D53B-40AF-90A3-6E4384F4C844}" type="slidenum">
              <a:rPr lang="en-US" smtClean="0"/>
              <a:t>‹#›</a:t>
            </a:fld>
            <a:endParaRPr lang="en-US"/>
          </a:p>
        </p:txBody>
      </p:sp>
    </p:spTree>
    <p:extLst>
      <p:ext uri="{BB962C8B-B14F-4D97-AF65-F5344CB8AC3E}">
        <p14:creationId xmlns:p14="http://schemas.microsoft.com/office/powerpoint/2010/main" val="582207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F655248-2955-4840-AB05-FD1FF9B060FF}" type="datetimeFigureOut">
              <a:rPr lang="en-US" smtClean="0"/>
              <a:t>7/11/2015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D57B60-D53B-40AF-90A3-6E4384F4C844}" type="slidenum">
              <a:rPr lang="en-US" smtClean="0"/>
              <a:t>‹#›</a:t>
            </a:fld>
            <a:endParaRPr lang="en-US"/>
          </a:p>
        </p:txBody>
      </p:sp>
    </p:spTree>
    <p:extLst>
      <p:ext uri="{BB962C8B-B14F-4D97-AF65-F5344CB8AC3E}">
        <p14:creationId xmlns:p14="http://schemas.microsoft.com/office/powerpoint/2010/main" val="2777876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AF655248-2955-4840-AB05-FD1FF9B060FF}" type="datetimeFigureOut">
              <a:rPr lang="en-US" smtClean="0"/>
              <a:t>7/11/2015</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6ED57B60-D53B-40AF-90A3-6E4384F4C844}" type="slidenum">
              <a:rPr lang="en-US" smtClean="0"/>
              <a:t>‹#›</a:t>
            </a:fld>
            <a:endParaRPr lang="en-US"/>
          </a:p>
        </p:txBody>
      </p:sp>
    </p:spTree>
    <p:extLst>
      <p:ext uri="{BB962C8B-B14F-4D97-AF65-F5344CB8AC3E}">
        <p14:creationId xmlns:p14="http://schemas.microsoft.com/office/powerpoint/2010/main" val="107511464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F655248-2955-4840-AB05-FD1FF9B060FF}" type="datetimeFigureOut">
              <a:rPr lang="en-US" smtClean="0"/>
              <a:t>7/11/2015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D57B60-D53B-40AF-90A3-6E4384F4C844}" type="slidenum">
              <a:rPr lang="en-US" smtClean="0"/>
              <a:t>‹#›</a:t>
            </a:fld>
            <a:endParaRPr lang="en-US"/>
          </a:p>
        </p:txBody>
      </p:sp>
    </p:spTree>
    <p:extLst>
      <p:ext uri="{BB962C8B-B14F-4D97-AF65-F5344CB8AC3E}">
        <p14:creationId xmlns:p14="http://schemas.microsoft.com/office/powerpoint/2010/main" val="2434181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F655248-2955-4840-AB05-FD1FF9B060FF}" type="datetimeFigureOut">
              <a:rPr lang="en-US" smtClean="0"/>
              <a:t>7/11/2015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D57B60-D53B-40AF-90A3-6E4384F4C844}" type="slidenum">
              <a:rPr lang="en-US" smtClean="0"/>
              <a:t>‹#›</a:t>
            </a:fld>
            <a:endParaRPr lang="en-US"/>
          </a:p>
        </p:txBody>
      </p:sp>
    </p:spTree>
    <p:extLst>
      <p:ext uri="{BB962C8B-B14F-4D97-AF65-F5344CB8AC3E}">
        <p14:creationId xmlns:p14="http://schemas.microsoft.com/office/powerpoint/2010/main" val="541960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F655248-2955-4840-AB05-FD1FF9B060FF}" type="datetimeFigureOut">
              <a:rPr lang="en-US" smtClean="0"/>
              <a:t>7/11/2015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D57B60-D53B-40AF-90A3-6E4384F4C844}" type="slidenum">
              <a:rPr lang="en-US" smtClean="0"/>
              <a:t>‹#›</a:t>
            </a:fld>
            <a:endParaRPr lang="en-US"/>
          </a:p>
        </p:txBody>
      </p:sp>
    </p:spTree>
    <p:extLst>
      <p:ext uri="{BB962C8B-B14F-4D97-AF65-F5344CB8AC3E}">
        <p14:creationId xmlns:p14="http://schemas.microsoft.com/office/powerpoint/2010/main" val="3123171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655248-2955-4840-AB05-FD1FF9B060FF}" type="datetimeFigureOut">
              <a:rPr lang="en-US" smtClean="0"/>
              <a:t>7/11/2015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D57B60-D53B-40AF-90A3-6E4384F4C844}" type="slidenum">
              <a:rPr lang="en-US" smtClean="0"/>
              <a:t>‹#›</a:t>
            </a:fld>
            <a:endParaRPr lang="en-US"/>
          </a:p>
        </p:txBody>
      </p:sp>
    </p:spTree>
    <p:extLst>
      <p:ext uri="{BB962C8B-B14F-4D97-AF65-F5344CB8AC3E}">
        <p14:creationId xmlns:p14="http://schemas.microsoft.com/office/powerpoint/2010/main" val="3469903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655248-2955-4840-AB05-FD1FF9B060FF}" type="datetimeFigureOut">
              <a:rPr lang="en-US" smtClean="0"/>
              <a:t>7/11/2015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D57B60-D53B-40AF-90A3-6E4384F4C844}" type="slidenum">
              <a:rPr lang="en-US" smtClean="0"/>
              <a:t>‹#›</a:t>
            </a:fld>
            <a:endParaRPr lang="en-US"/>
          </a:p>
        </p:txBody>
      </p:sp>
    </p:spTree>
    <p:extLst>
      <p:ext uri="{BB962C8B-B14F-4D97-AF65-F5344CB8AC3E}">
        <p14:creationId xmlns:p14="http://schemas.microsoft.com/office/powerpoint/2010/main" val="3777236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655248-2955-4840-AB05-FD1FF9B060FF}" type="datetimeFigureOut">
              <a:rPr lang="en-US" smtClean="0"/>
              <a:t>7/11/2015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D57B60-D53B-40AF-90A3-6E4384F4C844}" type="slidenum">
              <a:rPr lang="en-US" smtClean="0"/>
              <a:t>‹#›</a:t>
            </a:fld>
            <a:endParaRPr lang="en-US"/>
          </a:p>
        </p:txBody>
      </p:sp>
    </p:spTree>
    <p:extLst>
      <p:ext uri="{BB962C8B-B14F-4D97-AF65-F5344CB8AC3E}">
        <p14:creationId xmlns:p14="http://schemas.microsoft.com/office/powerpoint/2010/main" val="1153915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AF655248-2955-4840-AB05-FD1FF9B060FF}" type="datetimeFigureOut">
              <a:rPr lang="en-US" smtClean="0"/>
              <a:t>7/11/2015</a:t>
            </a:fld>
            <a:endParaRPr lang="en-US"/>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6ED57B60-D53B-40AF-90A3-6E4384F4C844}" type="slidenum">
              <a:rPr lang="en-US" smtClean="0"/>
              <a:t>‹#›</a:t>
            </a:fld>
            <a:endParaRPr lang="en-US"/>
          </a:p>
        </p:txBody>
      </p:sp>
    </p:spTree>
    <p:extLst>
      <p:ext uri="{BB962C8B-B14F-4D97-AF65-F5344CB8AC3E}">
        <p14:creationId xmlns:p14="http://schemas.microsoft.com/office/powerpoint/2010/main" val="1603387251"/>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48419"/>
          </a:xfrm>
          <a:prstGeom prst="rect">
            <a:avLst/>
          </a:prstGeom>
        </p:spPr>
      </p:pic>
      <p:sp>
        <p:nvSpPr>
          <p:cNvPr id="2" name="Title 1"/>
          <p:cNvSpPr>
            <a:spLocks noGrp="1"/>
          </p:cNvSpPr>
          <p:nvPr>
            <p:ph type="ctrTitle"/>
          </p:nvPr>
        </p:nvSpPr>
        <p:spPr>
          <a:xfrm>
            <a:off x="0" y="261364"/>
            <a:ext cx="12192000" cy="1739347"/>
          </a:xfrm>
        </p:spPr>
        <p:txBody>
          <a:bodyPr>
            <a:normAutofit fontScale="90000"/>
          </a:bodyPr>
          <a:lstStyle/>
          <a:p>
            <a:r>
              <a:rPr lang="en-US" sz="5300" b="1" dirty="0" smtClean="0">
                <a:solidFill>
                  <a:schemeClr val="bg1">
                    <a:lumMod val="95000"/>
                    <a:lumOff val="5000"/>
                  </a:schemeClr>
                </a:solidFill>
              </a:rPr>
              <a:t>The Supreme Court of the United States: A Fearless Court</a:t>
            </a:r>
            <a:endParaRPr lang="en-US" sz="5300" b="1" dirty="0">
              <a:solidFill>
                <a:schemeClr val="bg1">
                  <a:lumMod val="95000"/>
                  <a:lumOff val="5000"/>
                </a:schemeClr>
              </a:solidFill>
            </a:endParaRPr>
          </a:p>
        </p:txBody>
      </p:sp>
    </p:spTree>
    <p:extLst>
      <p:ext uri="{BB962C8B-B14F-4D97-AF65-F5344CB8AC3E}">
        <p14:creationId xmlns:p14="http://schemas.microsoft.com/office/powerpoint/2010/main" val="3825274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smtClean="0">
                <a:solidFill>
                  <a:schemeClr val="tx2">
                    <a:lumMod val="50000"/>
                  </a:schemeClr>
                </a:solidFill>
              </a:rPr>
              <a:t>MC CULLOUGH v. Maryland </a:t>
            </a:r>
            <a:r>
              <a:rPr lang="en-US" b="1" u="sng" dirty="0" smtClean="0">
                <a:solidFill>
                  <a:schemeClr val="tx2">
                    <a:lumMod val="50000"/>
                  </a:schemeClr>
                </a:solidFill>
              </a:rPr>
              <a:t>(1819) </a:t>
            </a:r>
            <a:endParaRPr lang="en-US" b="1" u="sng" dirty="0">
              <a:solidFill>
                <a:schemeClr val="tx2">
                  <a:lumMod val="50000"/>
                </a:schemeClr>
              </a:solidFill>
            </a:endParaRPr>
          </a:p>
        </p:txBody>
      </p:sp>
      <p:sp>
        <p:nvSpPr>
          <p:cNvPr id="3" name="Content Placeholder 2"/>
          <p:cNvSpPr>
            <a:spLocks noGrp="1"/>
          </p:cNvSpPr>
          <p:nvPr>
            <p:ph sz="half" idx="1"/>
          </p:nvPr>
        </p:nvSpPr>
        <p:spPr>
          <a:xfrm>
            <a:off x="214744" y="2016760"/>
            <a:ext cx="4754880" cy="4206240"/>
          </a:xfrm>
        </p:spPr>
        <p:txBody>
          <a:bodyPr>
            <a:normAutofit lnSpcReduction="10000"/>
          </a:bodyPr>
          <a:lstStyle/>
          <a:p>
            <a:pPr marL="0" indent="0">
              <a:buNone/>
            </a:pPr>
            <a:r>
              <a:rPr lang="en-US" dirty="0" smtClean="0"/>
              <a:t>Chief Justice John Marshall consistently supported the powers of the Federal Government over the states with his decisions.  </a:t>
            </a:r>
          </a:p>
          <a:p>
            <a:pPr marL="0" indent="0">
              <a:buNone/>
            </a:pPr>
            <a:r>
              <a:rPr lang="en-US" dirty="0" smtClean="0"/>
              <a:t>When the state of Maryland attempted to place a tax on the Bank of the United States – a federal institution – the US government sued. </a:t>
            </a:r>
          </a:p>
          <a:p>
            <a:pPr marL="0" indent="0">
              <a:buNone/>
            </a:pPr>
            <a:r>
              <a:rPr lang="en-US" dirty="0" smtClean="0"/>
              <a:t>John Marshall and the Supreme Court ruled that states could not ever tax national institutions: the federal government was the supreme law of the land and not subject to state taxes or any other assertion of state sovereignty.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68989" y="2011680"/>
            <a:ext cx="6563010" cy="4325620"/>
          </a:xfrm>
        </p:spPr>
      </p:pic>
    </p:spTree>
    <p:extLst>
      <p:ext uri="{BB962C8B-B14F-4D97-AF65-F5344CB8AC3E}">
        <p14:creationId xmlns:p14="http://schemas.microsoft.com/office/powerpoint/2010/main" val="913909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smtClean="0">
                <a:solidFill>
                  <a:schemeClr val="tx2">
                    <a:lumMod val="50000"/>
                  </a:schemeClr>
                </a:solidFill>
              </a:rPr>
              <a:t>Gibbons V. Ogden (1824) </a:t>
            </a:r>
            <a:endParaRPr lang="en-US" b="1" i="1" u="sng" dirty="0">
              <a:solidFill>
                <a:schemeClr val="tx2">
                  <a:lumMod val="50000"/>
                </a:schemeClr>
              </a:solidFill>
            </a:endParaRPr>
          </a:p>
        </p:txBody>
      </p:sp>
      <p:sp>
        <p:nvSpPr>
          <p:cNvPr id="3" name="Content Placeholder 2"/>
          <p:cNvSpPr>
            <a:spLocks noGrp="1"/>
          </p:cNvSpPr>
          <p:nvPr>
            <p:ph sz="half" idx="1"/>
          </p:nvPr>
        </p:nvSpPr>
        <p:spPr>
          <a:xfrm>
            <a:off x="316344" y="2011680"/>
            <a:ext cx="4757932" cy="4530788"/>
          </a:xfrm>
        </p:spPr>
        <p:txBody>
          <a:bodyPr>
            <a:normAutofit lnSpcReduction="10000"/>
          </a:bodyPr>
          <a:lstStyle/>
          <a:p>
            <a:pPr marL="0" indent="0">
              <a:buNone/>
            </a:pPr>
            <a:r>
              <a:rPr lang="en-US" dirty="0" smtClean="0"/>
              <a:t>In this case, a state government – that of New York – attempted to assert that they had a monopoly on transportation up and down the Hudson River.</a:t>
            </a:r>
          </a:p>
          <a:p>
            <a:pPr marL="0" indent="0">
              <a:buNone/>
            </a:pPr>
            <a:r>
              <a:rPr lang="en-US" dirty="0" smtClean="0"/>
              <a:t>The Supreme Court ruled that the state of New York could not ban the federal government from issuing licenses to companies engaged in commerce in their state.</a:t>
            </a:r>
          </a:p>
          <a:p>
            <a:pPr marL="0" indent="0">
              <a:buNone/>
            </a:pPr>
            <a:r>
              <a:rPr lang="en-US" dirty="0" smtClean="0"/>
              <a:t>Congress, of course, had the ability to regulate commerce, and since the Constitution was the supreme law of the land, the states could not nullify a national license.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27638" y="2011680"/>
            <a:ext cx="6507162" cy="4502142"/>
          </a:xfrm>
        </p:spPr>
      </p:pic>
    </p:spTree>
    <p:extLst>
      <p:ext uri="{BB962C8B-B14F-4D97-AF65-F5344CB8AC3E}">
        <p14:creationId xmlns:p14="http://schemas.microsoft.com/office/powerpoint/2010/main" val="1137513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u="sng" dirty="0" smtClean="0">
                <a:solidFill>
                  <a:schemeClr val="tx2">
                    <a:lumMod val="50000"/>
                  </a:schemeClr>
                </a:solidFill>
              </a:rPr>
              <a:t>Jurisdictions: the Limits of the court to interpret law</a:t>
            </a:r>
            <a:endParaRPr lang="en-US" b="1" u="sng" dirty="0">
              <a:solidFill>
                <a:schemeClr val="tx2">
                  <a:lumMod val="50000"/>
                </a:schemeClr>
              </a:solidFill>
            </a:endParaRPr>
          </a:p>
        </p:txBody>
      </p:sp>
      <p:sp>
        <p:nvSpPr>
          <p:cNvPr id="6" name="Text Placeholder 5"/>
          <p:cNvSpPr>
            <a:spLocks noGrp="1"/>
          </p:cNvSpPr>
          <p:nvPr>
            <p:ph type="body" idx="1"/>
          </p:nvPr>
        </p:nvSpPr>
        <p:spPr/>
        <p:txBody>
          <a:bodyPr/>
          <a:lstStyle/>
          <a:p>
            <a:pPr algn="ctr"/>
            <a:r>
              <a:rPr lang="en-US" u="sng" dirty="0" smtClean="0">
                <a:solidFill>
                  <a:schemeClr val="tx2">
                    <a:lumMod val="50000"/>
                  </a:schemeClr>
                </a:solidFill>
              </a:rPr>
              <a:t>Original Jurisdiction</a:t>
            </a:r>
            <a:endParaRPr lang="en-US" u="sng" dirty="0">
              <a:solidFill>
                <a:schemeClr val="tx2">
                  <a:lumMod val="50000"/>
                </a:schemeClr>
              </a:solidFill>
            </a:endParaRPr>
          </a:p>
        </p:txBody>
      </p:sp>
      <p:sp>
        <p:nvSpPr>
          <p:cNvPr id="7" name="Content Placeholder 6"/>
          <p:cNvSpPr>
            <a:spLocks noGrp="1"/>
          </p:cNvSpPr>
          <p:nvPr>
            <p:ph sz="half" idx="2"/>
          </p:nvPr>
        </p:nvSpPr>
        <p:spPr/>
        <p:txBody>
          <a:bodyPr>
            <a:normAutofit lnSpcReduction="10000"/>
          </a:bodyPr>
          <a:lstStyle/>
          <a:p>
            <a:pPr marL="0" indent="0">
              <a:buNone/>
            </a:pPr>
            <a:r>
              <a:rPr lang="en-US" b="1" i="1" u="sng" dirty="0" smtClean="0">
                <a:solidFill>
                  <a:schemeClr val="tx2">
                    <a:lumMod val="50000"/>
                  </a:schemeClr>
                </a:solidFill>
                <a:effectLst>
                  <a:outerShdw blurRad="38100" dist="38100" dir="2700000" algn="tl">
                    <a:srgbClr val="000000">
                      <a:alpha val="43137"/>
                    </a:srgbClr>
                  </a:outerShdw>
                </a:effectLst>
              </a:rPr>
              <a:t>Original jurisdiction </a:t>
            </a:r>
            <a:r>
              <a:rPr lang="en-US" dirty="0" smtClean="0"/>
              <a:t>is simply the power of a court of law to hear a case first – before any other court makes a judgment about the case.</a:t>
            </a:r>
          </a:p>
          <a:p>
            <a:pPr marL="0" indent="0">
              <a:buNone/>
            </a:pPr>
            <a:r>
              <a:rPr lang="en-US" dirty="0" smtClean="0"/>
              <a:t>Depending on the court, the exact nature of original jurisdiction varies.  But suffice to say, a simple traffic citation on West Neck Rd. doesn’t go to the Supreme Court first!  It goes to traffic court.  Violations of federal law – like piracy or immigration infractions – would go to the federal district court in Norfolk. </a:t>
            </a:r>
            <a:endParaRPr lang="en-US" dirty="0"/>
          </a:p>
        </p:txBody>
      </p:sp>
      <p:sp>
        <p:nvSpPr>
          <p:cNvPr id="8" name="Text Placeholder 7"/>
          <p:cNvSpPr>
            <a:spLocks noGrp="1"/>
          </p:cNvSpPr>
          <p:nvPr>
            <p:ph type="body" sz="quarter" idx="3"/>
          </p:nvPr>
        </p:nvSpPr>
        <p:spPr/>
        <p:txBody>
          <a:bodyPr/>
          <a:lstStyle/>
          <a:p>
            <a:pPr algn="ctr"/>
            <a:r>
              <a:rPr lang="en-US" u="sng" dirty="0" smtClean="0">
                <a:solidFill>
                  <a:schemeClr val="tx2">
                    <a:lumMod val="50000"/>
                  </a:schemeClr>
                </a:solidFill>
              </a:rPr>
              <a:t>Appellate Jurisdiction</a:t>
            </a:r>
            <a:endParaRPr lang="en-US" u="sng" dirty="0">
              <a:solidFill>
                <a:schemeClr val="tx2">
                  <a:lumMod val="50000"/>
                </a:schemeClr>
              </a:solidFill>
            </a:endParaRPr>
          </a:p>
        </p:txBody>
      </p:sp>
      <p:sp>
        <p:nvSpPr>
          <p:cNvPr id="9" name="Content Placeholder 8"/>
          <p:cNvSpPr>
            <a:spLocks noGrp="1"/>
          </p:cNvSpPr>
          <p:nvPr>
            <p:ph sz="quarter" idx="4"/>
          </p:nvPr>
        </p:nvSpPr>
        <p:spPr>
          <a:xfrm>
            <a:off x="6231229" y="2656563"/>
            <a:ext cx="5681729" cy="3963178"/>
          </a:xfrm>
        </p:spPr>
        <p:txBody>
          <a:bodyPr>
            <a:normAutofit fontScale="92500"/>
          </a:bodyPr>
          <a:lstStyle/>
          <a:p>
            <a:pPr marL="0" indent="0">
              <a:buNone/>
            </a:pPr>
            <a:r>
              <a:rPr lang="en-US" b="1" i="1" u="sng" dirty="0" smtClean="0">
                <a:solidFill>
                  <a:schemeClr val="tx2">
                    <a:lumMod val="50000"/>
                  </a:schemeClr>
                </a:solidFill>
                <a:effectLst>
                  <a:outerShdw blurRad="38100" dist="38100" dir="2700000" algn="tl">
                    <a:srgbClr val="000000">
                      <a:alpha val="43137"/>
                    </a:srgbClr>
                  </a:outerShdw>
                </a:effectLst>
              </a:rPr>
              <a:t>Appellate Jurisdiction </a:t>
            </a:r>
            <a:r>
              <a:rPr lang="en-US" dirty="0" smtClean="0"/>
              <a:t>is the authority of a court to review decisions of inferior (lower) courts. </a:t>
            </a:r>
          </a:p>
          <a:p>
            <a:pPr marL="0" indent="0">
              <a:buNone/>
            </a:pPr>
            <a:r>
              <a:rPr lang="en-US" dirty="0" smtClean="0"/>
              <a:t>Courts of Appeal don’t have any original jurisdiction: cases have to be appealed to be heard here. </a:t>
            </a:r>
          </a:p>
          <a:p>
            <a:pPr marL="0" indent="0">
              <a:buNone/>
            </a:pPr>
            <a:r>
              <a:rPr lang="en-US" dirty="0" smtClean="0"/>
              <a:t>Let’s say a man is accused of breaking federal law by growing and selling marijuana.  If he is convicted in federal district court, he may appeal the decision to another court: The US Court of Appeals.   If the appeal doesn’t have merit, it will be tossed out.  But if it does, the Court of Appeals will hear the evidence and then either uphold the ruling of the court or, perhaps, grant a new trial. </a:t>
            </a:r>
            <a:endParaRPr lang="en-US" dirty="0"/>
          </a:p>
        </p:txBody>
      </p:sp>
    </p:spTree>
    <p:extLst>
      <p:ext uri="{BB962C8B-B14F-4D97-AF65-F5344CB8AC3E}">
        <p14:creationId xmlns:p14="http://schemas.microsoft.com/office/powerpoint/2010/main" val="693357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Jurisdiction of the federal district courts </a:t>
            </a:r>
            <a:endParaRPr lang="en-US" b="1" u="sng" dirty="0">
              <a:solidFill>
                <a:schemeClr val="tx2">
                  <a:lumMod val="50000"/>
                </a:schemeClr>
              </a:solidFill>
            </a:endParaRPr>
          </a:p>
        </p:txBody>
      </p:sp>
      <p:sp>
        <p:nvSpPr>
          <p:cNvPr id="7" name="Content Placeholder 6"/>
          <p:cNvSpPr>
            <a:spLocks noGrp="1"/>
          </p:cNvSpPr>
          <p:nvPr>
            <p:ph sz="half" idx="1"/>
          </p:nvPr>
        </p:nvSpPr>
        <p:spPr>
          <a:xfrm>
            <a:off x="163943" y="2011679"/>
            <a:ext cx="5811853" cy="4608061"/>
          </a:xfrm>
        </p:spPr>
        <p:txBody>
          <a:bodyPr>
            <a:normAutofit/>
          </a:bodyPr>
          <a:lstStyle/>
          <a:p>
            <a:pPr marL="0" indent="0">
              <a:buNone/>
            </a:pPr>
            <a:r>
              <a:rPr lang="en-US" dirty="0" smtClean="0"/>
              <a:t>Federal District Courts are set up in order to hear cases that involve infractions of federal law.  We live in Virginia’s Eastern District, so locally, federal cases are heard in Norfolk, VA. </a:t>
            </a:r>
          </a:p>
          <a:p>
            <a:pPr marL="0" indent="0">
              <a:buNone/>
            </a:pPr>
            <a:r>
              <a:rPr lang="en-US" dirty="0" smtClean="0"/>
              <a:t>Norfolk’s Federal District Court is a fairly busy circuit – with many issues involving trade and commerce, as well as the US Navy. </a:t>
            </a:r>
          </a:p>
          <a:p>
            <a:pPr marL="0" indent="0">
              <a:buNone/>
            </a:pPr>
            <a:r>
              <a:rPr lang="en-US" dirty="0" smtClean="0"/>
              <a:t>Recently, a group of pirates from Somalia were put on trial in Norfolk, for example.   If the case involves the breaking of a federal law and it took place in our geographic region or influenced citizens of our region, the trial’s original jurisdiction is in the Federal Court in Norfolk, VA.</a:t>
            </a:r>
            <a:endParaRPr lang="en-US" dirty="0"/>
          </a:p>
        </p:txBody>
      </p:sp>
      <p:pic>
        <p:nvPicPr>
          <p:cNvPr id="3" name="Content Placeholder 2"/>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007100" y="2011680"/>
            <a:ext cx="5866570" cy="4414520"/>
          </a:xfrm>
        </p:spPr>
      </p:pic>
    </p:spTree>
    <p:extLst>
      <p:ext uri="{BB962C8B-B14F-4D97-AF65-F5344CB8AC3E}">
        <p14:creationId xmlns:p14="http://schemas.microsoft.com/office/powerpoint/2010/main" val="36728969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Jurisdictions of the us court of appeals</a:t>
            </a:r>
            <a:endParaRPr lang="en-US" b="1" u="sng" dirty="0">
              <a:solidFill>
                <a:schemeClr val="tx2">
                  <a:lumMod val="50000"/>
                </a:schemeClr>
              </a:solidFill>
            </a:endParaRPr>
          </a:p>
        </p:txBody>
      </p:sp>
      <p:sp>
        <p:nvSpPr>
          <p:cNvPr id="3" name="Content Placeholder 2"/>
          <p:cNvSpPr>
            <a:spLocks noGrp="1"/>
          </p:cNvSpPr>
          <p:nvPr>
            <p:ph sz="half" idx="1"/>
          </p:nvPr>
        </p:nvSpPr>
        <p:spPr>
          <a:xfrm>
            <a:off x="215900" y="2011680"/>
            <a:ext cx="4851400" cy="4545108"/>
          </a:xfrm>
        </p:spPr>
        <p:txBody>
          <a:bodyPr>
            <a:normAutofit fontScale="92500"/>
          </a:bodyPr>
          <a:lstStyle/>
          <a:p>
            <a:pPr marL="0" indent="0">
              <a:buNone/>
            </a:pPr>
            <a:r>
              <a:rPr lang="en-US" dirty="0" smtClean="0"/>
              <a:t>The Courts of Appeals are centrally located within each District of the federal court system.  </a:t>
            </a:r>
          </a:p>
          <a:p>
            <a:pPr marL="0" indent="0">
              <a:buNone/>
            </a:pPr>
            <a:r>
              <a:rPr lang="en-US" dirty="0" smtClean="0"/>
              <a:t>The US Courts of Appeal have appellate jurisdiction only – a case must be appealed to them from one of the Federal District Courts. </a:t>
            </a:r>
          </a:p>
          <a:p>
            <a:pPr marL="0" indent="0">
              <a:buNone/>
            </a:pPr>
            <a:r>
              <a:rPr lang="en-US" dirty="0" smtClean="0"/>
              <a:t>Decisions rendered by the Court of Appeals do not determine the guilt or innocence of the stakeholders in a case; rather, they determine whether or not the defendant received a fair trial.  If they determine the defendant has received a fair trial, they may deny the appeal.  They may, on the other hand, grant the defendant a re-trial.</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68900" y="2109375"/>
            <a:ext cx="6858000" cy="4447413"/>
          </a:xfrm>
        </p:spPr>
      </p:pic>
    </p:spTree>
    <p:extLst>
      <p:ext uri="{BB962C8B-B14F-4D97-AF65-F5344CB8AC3E}">
        <p14:creationId xmlns:p14="http://schemas.microsoft.com/office/powerpoint/2010/main" val="1106259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2919" y="297055"/>
            <a:ext cx="9784080" cy="1508760"/>
          </a:xfrm>
        </p:spPr>
        <p:txBody>
          <a:bodyPr/>
          <a:lstStyle/>
          <a:p>
            <a:r>
              <a:rPr lang="en-US" b="1" u="sng" dirty="0" smtClean="0">
                <a:solidFill>
                  <a:schemeClr val="tx2">
                    <a:lumMod val="50000"/>
                  </a:schemeClr>
                </a:solidFill>
              </a:rPr>
              <a:t>The Jurisdiction of the United States Supreme Court</a:t>
            </a:r>
            <a:endParaRPr lang="en-US" b="1" u="sng" dirty="0">
              <a:solidFill>
                <a:schemeClr val="tx2">
                  <a:lumMod val="50000"/>
                </a:schemeClr>
              </a:solidFill>
            </a:endParaRPr>
          </a:p>
        </p:txBody>
      </p:sp>
      <p:sp>
        <p:nvSpPr>
          <p:cNvPr id="3" name="Content Placeholder 2"/>
          <p:cNvSpPr>
            <a:spLocks noGrp="1"/>
          </p:cNvSpPr>
          <p:nvPr>
            <p:ph sz="half" idx="1"/>
          </p:nvPr>
        </p:nvSpPr>
        <p:spPr>
          <a:xfrm>
            <a:off x="270455" y="2011679"/>
            <a:ext cx="6941714" cy="4846321"/>
          </a:xfrm>
        </p:spPr>
        <p:txBody>
          <a:bodyPr>
            <a:normAutofit lnSpcReduction="10000"/>
          </a:bodyPr>
          <a:lstStyle/>
          <a:p>
            <a:pPr marL="0" indent="0">
              <a:buNone/>
            </a:pPr>
            <a:r>
              <a:rPr lang="en-US" dirty="0" smtClean="0"/>
              <a:t>The Supreme Court is unique in that it has both original jurisdiction and appellate jurisdiction.  Most of it’s cases, though, come through appeal.</a:t>
            </a:r>
          </a:p>
          <a:p>
            <a:pPr marL="0" indent="0">
              <a:buNone/>
            </a:pPr>
            <a:r>
              <a:rPr lang="en-US" dirty="0" smtClean="0"/>
              <a:t>The Supreme Court has </a:t>
            </a:r>
            <a:r>
              <a:rPr lang="en-US" b="1" i="1" u="sng" dirty="0" smtClean="0">
                <a:solidFill>
                  <a:schemeClr val="tx2">
                    <a:lumMod val="50000"/>
                  </a:schemeClr>
                </a:solidFill>
              </a:rPr>
              <a:t>original jurisdiction</a:t>
            </a:r>
            <a:r>
              <a:rPr lang="en-US" dirty="0" smtClean="0"/>
              <a:t> on two occasions: </a:t>
            </a:r>
          </a:p>
          <a:p>
            <a:pPr marL="457200" indent="-457200">
              <a:buAutoNum type="arabicPeriod"/>
            </a:pPr>
            <a:r>
              <a:rPr lang="en-US" dirty="0" smtClean="0"/>
              <a:t>When a United States state is a party in the case.</a:t>
            </a:r>
          </a:p>
          <a:p>
            <a:pPr marL="457200" indent="-457200">
              <a:buAutoNum type="arabicPeriod"/>
            </a:pPr>
            <a:r>
              <a:rPr lang="en-US" dirty="0" smtClean="0"/>
              <a:t>When an ambassador, foreign minister, or consul is involved in a case. </a:t>
            </a:r>
          </a:p>
          <a:p>
            <a:pPr marL="0" indent="0">
              <a:buNone/>
            </a:pPr>
            <a:r>
              <a:rPr lang="en-US" dirty="0" smtClean="0"/>
              <a:t>Much more frequently, the Supreme Court’s docket consists of </a:t>
            </a:r>
            <a:r>
              <a:rPr lang="en-US" b="1" i="1" u="sng" dirty="0" smtClean="0">
                <a:solidFill>
                  <a:schemeClr val="tx2">
                    <a:lumMod val="50000"/>
                  </a:schemeClr>
                </a:solidFill>
              </a:rPr>
              <a:t>cases that have been appealed from the Federal Courts</a:t>
            </a:r>
            <a:r>
              <a:rPr lang="en-US" dirty="0" smtClean="0"/>
              <a:t>.  They select these cases based on the constitutional questions at stake in each case.  Generally, there are thousands of cases appealed to the Supreme Court each year, but only a few  hundred will actually be argued before the court.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238876" y="2024241"/>
            <a:ext cx="4206875" cy="4206875"/>
          </a:xfrm>
        </p:spPr>
      </p:pic>
    </p:spTree>
    <p:extLst>
      <p:ext uri="{BB962C8B-B14F-4D97-AF65-F5344CB8AC3E}">
        <p14:creationId xmlns:p14="http://schemas.microsoft.com/office/powerpoint/2010/main" val="1422014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3038" y="271297"/>
            <a:ext cx="10522038" cy="1508760"/>
          </a:xfrm>
        </p:spPr>
        <p:txBody>
          <a:bodyPr/>
          <a:lstStyle/>
          <a:p>
            <a:r>
              <a:rPr lang="en-US" b="1" u="sng" dirty="0" smtClean="0">
                <a:solidFill>
                  <a:schemeClr val="tx2">
                    <a:lumMod val="50000"/>
                  </a:schemeClr>
                </a:solidFill>
              </a:rPr>
              <a:t>Procedures of the Supreme Court</a:t>
            </a:r>
            <a:endParaRPr lang="en-US" b="1" u="sng" dirty="0">
              <a:solidFill>
                <a:schemeClr val="tx2">
                  <a:lumMod val="50000"/>
                </a:schemeClr>
              </a:solidFill>
            </a:endParaRPr>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l="1024" r="1024"/>
          <a:stretch>
            <a:fillRect/>
          </a:stretch>
        </p:blipFill>
        <p:spPr>
          <a:xfrm>
            <a:off x="301365" y="2044069"/>
            <a:ext cx="6908797" cy="4434004"/>
          </a:xfrm>
        </p:spPr>
      </p:pic>
      <p:sp>
        <p:nvSpPr>
          <p:cNvPr id="7" name="Text Placeholder 6"/>
          <p:cNvSpPr>
            <a:spLocks noGrp="1"/>
          </p:cNvSpPr>
          <p:nvPr>
            <p:ph type="body" sz="half" idx="2"/>
          </p:nvPr>
        </p:nvSpPr>
        <p:spPr>
          <a:xfrm>
            <a:off x="7790688" y="2021983"/>
            <a:ext cx="3941966" cy="4662152"/>
          </a:xfrm>
        </p:spPr>
        <p:txBody>
          <a:bodyPr>
            <a:normAutofit fontScale="92500" lnSpcReduction="20000"/>
          </a:bodyPr>
          <a:lstStyle/>
          <a:p>
            <a:pPr algn="ctr"/>
            <a:r>
              <a:rPr lang="en-US" b="1" i="1" u="sng" dirty="0" smtClean="0">
                <a:solidFill>
                  <a:schemeClr val="tx2">
                    <a:lumMod val="50000"/>
                  </a:schemeClr>
                </a:solidFill>
                <a:effectLst>
                  <a:outerShdw blurRad="38100" dist="38100" dir="2700000" algn="tl">
                    <a:srgbClr val="000000">
                      <a:alpha val="43137"/>
                    </a:srgbClr>
                  </a:outerShdw>
                </a:effectLst>
              </a:rPr>
              <a:t>The Supreme Court’s Process: </a:t>
            </a:r>
          </a:p>
          <a:p>
            <a:pPr marL="342900" indent="-342900">
              <a:buAutoNum type="arabicPeriod"/>
            </a:pPr>
            <a:r>
              <a:rPr lang="en-US" dirty="0" smtClean="0"/>
              <a:t>Writ of Certiorari</a:t>
            </a:r>
          </a:p>
          <a:p>
            <a:pPr marL="342900" indent="-342900">
              <a:buAutoNum type="arabicPeriod"/>
            </a:pPr>
            <a:endParaRPr lang="en-US" dirty="0"/>
          </a:p>
          <a:p>
            <a:pPr marL="342900" indent="-342900">
              <a:buAutoNum type="arabicPeriod"/>
            </a:pPr>
            <a:r>
              <a:rPr lang="en-US" dirty="0" smtClean="0"/>
              <a:t>Briefs</a:t>
            </a:r>
          </a:p>
          <a:p>
            <a:pPr marL="342900" indent="-342900">
              <a:buAutoNum type="arabicPeriod"/>
            </a:pPr>
            <a:endParaRPr lang="en-US" dirty="0"/>
          </a:p>
          <a:p>
            <a:pPr marL="342900" indent="-342900">
              <a:buAutoNum type="arabicPeriod"/>
            </a:pPr>
            <a:r>
              <a:rPr lang="en-US" dirty="0" smtClean="0"/>
              <a:t>Oral Arguments Before the Court</a:t>
            </a:r>
          </a:p>
          <a:p>
            <a:pPr marL="342900" indent="-342900">
              <a:buAutoNum type="arabicPeriod"/>
            </a:pPr>
            <a:endParaRPr lang="en-US" dirty="0"/>
          </a:p>
          <a:p>
            <a:pPr marL="342900" indent="-342900">
              <a:buAutoNum type="arabicPeriod"/>
            </a:pPr>
            <a:r>
              <a:rPr lang="en-US" dirty="0" smtClean="0"/>
              <a:t>Conference of Justices</a:t>
            </a:r>
          </a:p>
          <a:p>
            <a:pPr marL="342900" indent="-342900">
              <a:buAutoNum type="arabicPeriod"/>
            </a:pPr>
            <a:endParaRPr lang="en-US" dirty="0"/>
          </a:p>
          <a:p>
            <a:pPr marL="342900" indent="-342900">
              <a:buAutoNum type="arabicPeriod"/>
            </a:pPr>
            <a:r>
              <a:rPr lang="en-US" dirty="0" smtClean="0"/>
              <a:t>The Writing of Opinions</a:t>
            </a:r>
          </a:p>
          <a:p>
            <a:pPr marL="342900" indent="-342900">
              <a:buAutoNum type="arabicPeriod"/>
            </a:pPr>
            <a:endParaRPr lang="en-US" dirty="0"/>
          </a:p>
          <a:p>
            <a:pPr marL="342900" indent="-342900">
              <a:buAutoNum type="arabicPeriod"/>
            </a:pPr>
            <a:r>
              <a:rPr lang="en-US" dirty="0" smtClean="0"/>
              <a:t>Decision Announced</a:t>
            </a:r>
            <a:endParaRPr lang="en-US" dirty="0"/>
          </a:p>
        </p:txBody>
      </p:sp>
    </p:spTree>
    <p:extLst>
      <p:ext uri="{BB962C8B-B14F-4D97-AF65-F5344CB8AC3E}">
        <p14:creationId xmlns:p14="http://schemas.microsoft.com/office/powerpoint/2010/main" val="1583702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The Writ of certiorari</a:t>
            </a:r>
            <a:endParaRPr lang="en-US" b="1" u="sng" dirty="0">
              <a:solidFill>
                <a:schemeClr val="tx2">
                  <a:lumMod val="50000"/>
                </a:schemeClr>
              </a:solidFill>
            </a:endParaRPr>
          </a:p>
        </p:txBody>
      </p:sp>
      <p:sp>
        <p:nvSpPr>
          <p:cNvPr id="5" name="Content Placeholder 4"/>
          <p:cNvSpPr>
            <a:spLocks noGrp="1"/>
          </p:cNvSpPr>
          <p:nvPr>
            <p:ph sz="half" idx="1"/>
          </p:nvPr>
        </p:nvSpPr>
        <p:spPr>
          <a:xfrm>
            <a:off x="393699" y="2011680"/>
            <a:ext cx="8093477" cy="4300220"/>
          </a:xfrm>
        </p:spPr>
        <p:txBody>
          <a:bodyPr/>
          <a:lstStyle/>
          <a:p>
            <a:pPr marL="0" indent="0">
              <a:buNone/>
            </a:pPr>
            <a:r>
              <a:rPr lang="en-US" dirty="0" smtClean="0"/>
              <a:t>A writ of certiorari is an appeal to the Supreme Court to send up the record of a case from the lower courts for their review.</a:t>
            </a:r>
            <a:endParaRPr lang="en-US" dirty="0"/>
          </a:p>
          <a:p>
            <a:pPr marL="0" indent="0">
              <a:buNone/>
            </a:pPr>
            <a:r>
              <a:rPr lang="en-US" dirty="0" smtClean="0"/>
              <a:t>Appeals that reach the Supreme Court are usually denied, which means that the ruling of the lower court stands.  It’s not really a judgment by the Supreme Court that the verdict was correct or incorrect; it just means that the Court didn’t find a worthwhile constitutional issue in the case to make it worth hearing.  </a:t>
            </a:r>
          </a:p>
          <a:p>
            <a:pPr marL="0" indent="0">
              <a:buNone/>
            </a:pPr>
            <a:r>
              <a:rPr lang="en-US" dirty="0" smtClean="0"/>
              <a:t>If, on the other hand, at least four of the Justices of the Supreme Court agree, the case will be heard!  </a:t>
            </a:r>
          </a:p>
          <a:p>
            <a:pPr marL="0" indent="0">
              <a:buNone/>
            </a:pPr>
            <a:r>
              <a:rPr lang="en-US" dirty="0" smtClean="0"/>
              <a:t>One of the most famous writs of certiorari is picture to the right: a hand written appeal by Clarence Earl Gideon, which got his case to the Supreme Court.  And, he won!</a:t>
            </a:r>
            <a:endParaRPr lang="en-US" dirty="0"/>
          </a:p>
        </p:txBody>
      </p:sp>
      <p:pic>
        <p:nvPicPr>
          <p:cNvPr id="3" name="Content Placeholder 2"/>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8747360" y="2011045"/>
            <a:ext cx="2617317" cy="4206875"/>
          </a:xfrm>
        </p:spPr>
      </p:pic>
    </p:spTree>
    <p:extLst>
      <p:ext uri="{BB962C8B-B14F-4D97-AF65-F5344CB8AC3E}">
        <p14:creationId xmlns:p14="http://schemas.microsoft.com/office/powerpoint/2010/main" val="17795492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Briefs: Written summaries and </a:t>
            </a:r>
            <a:r>
              <a:rPr lang="en-US" b="1" i="1" u="sng" dirty="0" smtClean="0">
                <a:solidFill>
                  <a:schemeClr val="tx2">
                    <a:lumMod val="50000"/>
                  </a:schemeClr>
                </a:solidFill>
              </a:rPr>
              <a:t>Amices Curiae</a:t>
            </a:r>
            <a:endParaRPr lang="en-US" b="1" i="1" u="sng" dirty="0">
              <a:solidFill>
                <a:schemeClr val="tx2">
                  <a:lumMod val="50000"/>
                </a:schemeClr>
              </a:solidFill>
            </a:endParaRPr>
          </a:p>
        </p:txBody>
      </p:sp>
      <p:sp>
        <p:nvSpPr>
          <p:cNvPr id="3" name="Content Placeholder 2"/>
          <p:cNvSpPr>
            <a:spLocks noGrp="1"/>
          </p:cNvSpPr>
          <p:nvPr>
            <p:ph sz="half" idx="1"/>
          </p:nvPr>
        </p:nvSpPr>
        <p:spPr>
          <a:xfrm>
            <a:off x="309093" y="2011679"/>
            <a:ext cx="7920507" cy="4517909"/>
          </a:xfrm>
        </p:spPr>
        <p:txBody>
          <a:bodyPr>
            <a:normAutofit/>
          </a:bodyPr>
          <a:lstStyle/>
          <a:p>
            <a:pPr marL="0" indent="0">
              <a:buNone/>
            </a:pPr>
            <a:r>
              <a:rPr lang="en-US" dirty="0" smtClean="0"/>
              <a:t>Before the Supreme Court hears any arguments, they receive briefs from both sides in the case and a series of amices curiae. </a:t>
            </a:r>
            <a:endParaRPr lang="en-US" dirty="0"/>
          </a:p>
          <a:p>
            <a:pPr marL="0" indent="0">
              <a:buNone/>
            </a:pPr>
            <a:r>
              <a:rPr lang="en-US" b="1" i="1" u="sng" dirty="0" smtClean="0">
                <a:solidFill>
                  <a:schemeClr val="tx2">
                    <a:lumMod val="50000"/>
                  </a:schemeClr>
                </a:solidFill>
                <a:effectLst>
                  <a:outerShdw blurRad="38100" dist="38100" dir="2700000" algn="tl">
                    <a:srgbClr val="000000">
                      <a:alpha val="43137"/>
                    </a:srgbClr>
                  </a:outerShdw>
                </a:effectLst>
              </a:rPr>
              <a:t>Briefs</a:t>
            </a:r>
            <a:r>
              <a:rPr lang="en-US" dirty="0" smtClean="0"/>
              <a:t> – are the arguments which both sides plan to make before the court.  They are highly detailed statements which spell out the position of each side, and point out all of the most relevant facts of the case.  Briefs will also cite all of the legal precedents which they find on their side in making their argument. </a:t>
            </a:r>
            <a:r>
              <a:rPr lang="en-US" dirty="0"/>
              <a:t> </a:t>
            </a:r>
            <a:r>
              <a:rPr lang="en-US" dirty="0" smtClean="0"/>
              <a:t>Briefs are presented by the parties which actually have a “dog in the fight” so to speak, and they may go on for many hundreds of pages. </a:t>
            </a:r>
          </a:p>
          <a:p>
            <a:pPr marL="0" indent="0">
              <a:buNone/>
            </a:pPr>
            <a:r>
              <a:rPr lang="en-US" b="1" i="1" u="sng" dirty="0" smtClean="0">
                <a:solidFill>
                  <a:schemeClr val="tx2">
                    <a:lumMod val="50000"/>
                  </a:schemeClr>
                </a:solidFill>
                <a:effectLst>
                  <a:outerShdw blurRad="38100" dist="38100" dir="2700000" algn="tl">
                    <a:srgbClr val="000000">
                      <a:alpha val="43137"/>
                    </a:srgbClr>
                  </a:outerShdw>
                </a:effectLst>
              </a:rPr>
              <a:t>Amices Curiae </a:t>
            </a:r>
            <a:r>
              <a:rPr lang="en-US" dirty="0" smtClean="0"/>
              <a:t>– literally, this means “friend of the court.”  These are briefs filed by people who are not actually involved in the case, but have strong feeling about the case of concerns that implications of the Supreme Court’s decisions may influence their lives. </a:t>
            </a: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8460805" y="2062878"/>
            <a:ext cx="3179696" cy="4206875"/>
          </a:xfrm>
        </p:spPr>
      </p:pic>
    </p:spTree>
    <p:extLst>
      <p:ext uri="{BB962C8B-B14F-4D97-AF65-F5344CB8AC3E}">
        <p14:creationId xmlns:p14="http://schemas.microsoft.com/office/powerpoint/2010/main" val="1955608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580" y="284176"/>
            <a:ext cx="10637950" cy="1508760"/>
          </a:xfrm>
        </p:spPr>
        <p:txBody>
          <a:bodyPr/>
          <a:lstStyle/>
          <a:p>
            <a:r>
              <a:rPr lang="en-US" b="1" dirty="0" smtClean="0">
                <a:solidFill>
                  <a:schemeClr val="tx2">
                    <a:lumMod val="50000"/>
                  </a:schemeClr>
                </a:solidFill>
              </a:rPr>
              <a:t>Oral arguments before the court</a:t>
            </a:r>
            <a:endParaRPr lang="en-US" b="1" dirty="0">
              <a:solidFill>
                <a:schemeClr val="tx2">
                  <a:lumMod val="50000"/>
                </a:schemeClr>
              </a:solidFill>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14313" y="2127590"/>
            <a:ext cx="5836302" cy="4439920"/>
          </a:xfrm>
        </p:spPr>
      </p:pic>
      <p:sp>
        <p:nvSpPr>
          <p:cNvPr id="4" name="Content Placeholder 3"/>
          <p:cNvSpPr>
            <a:spLocks noGrp="1"/>
          </p:cNvSpPr>
          <p:nvPr>
            <p:ph sz="half" idx="2"/>
          </p:nvPr>
        </p:nvSpPr>
        <p:spPr>
          <a:xfrm>
            <a:off x="6230391" y="2011679"/>
            <a:ext cx="5463626" cy="4646697"/>
          </a:xfrm>
        </p:spPr>
        <p:txBody>
          <a:bodyPr/>
          <a:lstStyle/>
          <a:p>
            <a:pPr marL="0" indent="0">
              <a:buNone/>
            </a:pPr>
            <a:r>
              <a:rPr lang="en-US" dirty="0" smtClean="0"/>
              <a:t>Arguments before the Supreme Court are nothing at all like arguments made in a regular court case.  In many ways, the roles are reversed.  Lawyers before the Supreme Court attempt to make the most persuasive arguments they can; however, they are being cross-examined by nine Supreme Court Justices, each of whom may have some points to make of their own.  Answering the arguments of the members of the Supreme Court is the most difficult challenge lawyers have when they represent clients before the body.  Their case rests entirely on their ability to answer the justices in a satisfactory manner. </a:t>
            </a:r>
            <a:endParaRPr lang="en-US" dirty="0"/>
          </a:p>
        </p:txBody>
      </p:sp>
    </p:spTree>
    <p:extLst>
      <p:ext uri="{BB962C8B-B14F-4D97-AF65-F5344CB8AC3E}">
        <p14:creationId xmlns:p14="http://schemas.microsoft.com/office/powerpoint/2010/main" val="1274009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Organizing questions of the unit: </a:t>
            </a:r>
            <a:endParaRPr lang="en-US" b="1" u="sng" dirty="0">
              <a:solidFill>
                <a:schemeClr val="tx2">
                  <a:lumMod val="50000"/>
                </a:schemeClr>
              </a:solidFill>
            </a:endParaRPr>
          </a:p>
        </p:txBody>
      </p:sp>
      <p:sp>
        <p:nvSpPr>
          <p:cNvPr id="3" name="Content Placeholder 2"/>
          <p:cNvSpPr>
            <a:spLocks noGrp="1"/>
          </p:cNvSpPr>
          <p:nvPr>
            <p:ph idx="1"/>
          </p:nvPr>
        </p:nvSpPr>
        <p:spPr/>
        <p:txBody>
          <a:bodyPr/>
          <a:lstStyle/>
          <a:p>
            <a:pPr>
              <a:buFont typeface="Wingdings" panose="05000000000000000000" pitchFamily="2" charset="2"/>
              <a:buChar char="v"/>
            </a:pPr>
            <a:r>
              <a:rPr lang="en-US" dirty="0"/>
              <a:t> </a:t>
            </a:r>
            <a:r>
              <a:rPr lang="en-US" dirty="0" smtClean="0"/>
              <a:t>How does the judicial system protect the rights of individuals? </a:t>
            </a:r>
          </a:p>
          <a:p>
            <a:pPr>
              <a:buFont typeface="Wingdings" panose="05000000000000000000" pitchFamily="2" charset="2"/>
              <a:buChar char="v"/>
            </a:pPr>
            <a:endParaRPr lang="en-US" dirty="0"/>
          </a:p>
          <a:p>
            <a:pPr>
              <a:buFont typeface="Wingdings" panose="05000000000000000000" pitchFamily="2" charset="2"/>
              <a:buChar char="v"/>
            </a:pPr>
            <a:r>
              <a:rPr lang="en-US" dirty="0" smtClean="0"/>
              <a:t> How does the judicial branch participate in the system of checks and balances? </a:t>
            </a:r>
          </a:p>
          <a:p>
            <a:pPr>
              <a:buFont typeface="Wingdings" panose="05000000000000000000" pitchFamily="2" charset="2"/>
              <a:buChar char="v"/>
            </a:pPr>
            <a:endParaRPr lang="en-US" dirty="0"/>
          </a:p>
          <a:p>
            <a:pPr>
              <a:buFont typeface="Wingdings" panose="05000000000000000000" pitchFamily="2" charset="2"/>
              <a:buChar char="v"/>
            </a:pPr>
            <a:r>
              <a:rPr lang="en-US" dirty="0" smtClean="0"/>
              <a:t> How does the Supreme Court influence public policy in America? </a:t>
            </a:r>
          </a:p>
          <a:p>
            <a:pPr>
              <a:buFont typeface="Wingdings" panose="05000000000000000000" pitchFamily="2" charset="2"/>
              <a:buChar char="v"/>
            </a:pPr>
            <a:endParaRPr lang="en-US" dirty="0"/>
          </a:p>
          <a:p>
            <a:pPr>
              <a:buFont typeface="Wingdings" panose="05000000000000000000" pitchFamily="2" charset="2"/>
              <a:buChar char="v"/>
            </a:pPr>
            <a:r>
              <a:rPr lang="en-US" dirty="0"/>
              <a:t> </a:t>
            </a:r>
            <a:r>
              <a:rPr lang="en-US" dirty="0" smtClean="0"/>
              <a:t>How does the structure of the federal court system ensure equal justice before the law? </a:t>
            </a:r>
            <a:endParaRPr lang="en-US" dirty="0"/>
          </a:p>
        </p:txBody>
      </p:sp>
    </p:spTree>
    <p:extLst>
      <p:ext uri="{BB962C8B-B14F-4D97-AF65-F5344CB8AC3E}">
        <p14:creationId xmlns:p14="http://schemas.microsoft.com/office/powerpoint/2010/main" val="12099082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Conferences of the justices</a:t>
            </a:r>
            <a:endParaRPr lang="en-US" b="1" u="sng" dirty="0">
              <a:solidFill>
                <a:schemeClr val="tx2">
                  <a:lumMod val="50000"/>
                </a:schemeClr>
              </a:solidFill>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46314" y="1897380"/>
            <a:ext cx="3252586" cy="4718419"/>
          </a:xfrm>
        </p:spPr>
      </p:pic>
      <p:sp>
        <p:nvSpPr>
          <p:cNvPr id="4" name="Content Placeholder 3"/>
          <p:cNvSpPr>
            <a:spLocks noGrp="1"/>
          </p:cNvSpPr>
          <p:nvPr>
            <p:ph sz="half" idx="2"/>
          </p:nvPr>
        </p:nvSpPr>
        <p:spPr>
          <a:xfrm>
            <a:off x="4343399" y="1897380"/>
            <a:ext cx="7505163" cy="4718419"/>
          </a:xfrm>
        </p:spPr>
        <p:txBody>
          <a:bodyPr>
            <a:normAutofit lnSpcReduction="10000"/>
          </a:bodyPr>
          <a:lstStyle/>
          <a:p>
            <a:pPr marL="0" indent="0">
              <a:buNone/>
            </a:pPr>
            <a:r>
              <a:rPr lang="en-US" dirty="0" smtClean="0"/>
              <a:t>After all of the arguments have been made, it is left to the justices of the Supreme Court to make their decisions.  The Court meets in conference in order to discuss their decisions – and to hear the perspectives of each of the other justices.  These meetings must be animated to say the least, because the justices are all very opinionated and most of them are very independent minded.  The liberal members of the Supreme Court: Elena Kagan, Sonia Sotomayor, Ruth Bader-Ginsburg, and Stephen Breyer, find themselves constantly opposed by staunch conservative justices like Antonin Scalia, John Roberts, Samuel Alito, and Clarence Thomas.  Anthony Kennedy is often the “swing vote” in ideological decisions; he doesn’t fall into one group or the other, really.</a:t>
            </a:r>
          </a:p>
          <a:p>
            <a:pPr marL="0" indent="0">
              <a:buNone/>
            </a:pPr>
            <a:r>
              <a:rPr lang="en-US" dirty="0" smtClean="0"/>
              <a:t>Recently, it has become obvious that a major rift exists on the Supreme Court.  Justice Antonin Scalia’s scathing criticism of the liberal justices on the court frequently approaching name-calling and childishness.</a:t>
            </a:r>
            <a:endParaRPr lang="en-US" dirty="0"/>
          </a:p>
        </p:txBody>
      </p:sp>
    </p:spTree>
    <p:extLst>
      <p:ext uri="{BB962C8B-B14F-4D97-AF65-F5344CB8AC3E}">
        <p14:creationId xmlns:p14="http://schemas.microsoft.com/office/powerpoint/2010/main" val="8497043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248" y="284176"/>
            <a:ext cx="10779617" cy="1508760"/>
          </a:xfrm>
        </p:spPr>
        <p:txBody>
          <a:bodyPr/>
          <a:lstStyle/>
          <a:p>
            <a:r>
              <a:rPr lang="en-US" b="1" u="sng" dirty="0" smtClean="0">
                <a:solidFill>
                  <a:schemeClr val="tx2">
                    <a:lumMod val="50000"/>
                  </a:schemeClr>
                </a:solidFill>
              </a:rPr>
              <a:t>Majority opinions &amp; Concurring </a:t>
            </a:r>
            <a:endParaRPr lang="en-US" b="1" u="sng" dirty="0">
              <a:solidFill>
                <a:schemeClr val="tx2">
                  <a:lumMod val="50000"/>
                </a:schemeClr>
              </a:solidFill>
            </a:endParaRPr>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501498" y="2062879"/>
            <a:ext cx="3250767" cy="4206875"/>
          </a:xfrm>
        </p:spPr>
      </p:pic>
      <p:sp>
        <p:nvSpPr>
          <p:cNvPr id="3" name="Content Placeholder 2"/>
          <p:cNvSpPr>
            <a:spLocks noGrp="1"/>
          </p:cNvSpPr>
          <p:nvPr>
            <p:ph sz="half" idx="2"/>
          </p:nvPr>
        </p:nvSpPr>
        <p:spPr>
          <a:xfrm>
            <a:off x="3915176" y="2088953"/>
            <a:ext cx="7907629" cy="4530788"/>
          </a:xfrm>
        </p:spPr>
        <p:txBody>
          <a:bodyPr/>
          <a:lstStyle/>
          <a:p>
            <a:pPr marL="0" indent="0">
              <a:buNone/>
            </a:pPr>
            <a:r>
              <a:rPr lang="en-US" dirty="0" smtClean="0"/>
              <a:t>The majority opinion is written by the justices on the winning side of the case.  Usually one justice will write the majority opinion, but occasionally, justices who feel like the rationale being offered by the majority is not exactly what they were thinking, so they will offer their own concurring opinions to explicate their beliefs.  </a:t>
            </a:r>
          </a:p>
          <a:p>
            <a:pPr marL="0" indent="0">
              <a:buNone/>
            </a:pPr>
            <a:r>
              <a:rPr lang="en-US" dirty="0" smtClean="0"/>
              <a:t>The majority opinions will establish precedents that future generations of judges and lawyers can use to justify their arguments and interpretations of the Constitution. </a:t>
            </a:r>
          </a:p>
          <a:p>
            <a:pPr marL="0" indent="0">
              <a:buNone/>
            </a:pPr>
            <a:r>
              <a:rPr lang="en-US" dirty="0" smtClean="0"/>
              <a:t>Hence, the decision in the case is not the only important factor.  By explaining how they have arrived at their decisions and why they interpret the Constitution the way they do, the justices do a service to both the public and to posterity. </a:t>
            </a:r>
            <a:endParaRPr lang="en-US" dirty="0"/>
          </a:p>
        </p:txBody>
      </p:sp>
    </p:spTree>
    <p:extLst>
      <p:ext uri="{BB962C8B-B14F-4D97-AF65-F5344CB8AC3E}">
        <p14:creationId xmlns:p14="http://schemas.microsoft.com/office/powerpoint/2010/main" val="933595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3037" y="284176"/>
            <a:ext cx="10354614" cy="1508760"/>
          </a:xfrm>
        </p:spPr>
        <p:txBody>
          <a:bodyPr/>
          <a:lstStyle/>
          <a:p>
            <a:r>
              <a:rPr lang="en-US" b="1" u="sng" dirty="0" smtClean="0">
                <a:solidFill>
                  <a:schemeClr val="tx2">
                    <a:lumMod val="50000"/>
                  </a:schemeClr>
                </a:solidFill>
              </a:rPr>
              <a:t>The dissenting minority Opinion</a:t>
            </a:r>
            <a:endParaRPr lang="en-US" b="1" u="sng" dirty="0">
              <a:solidFill>
                <a:schemeClr val="tx2">
                  <a:lumMod val="50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4013" y="2011680"/>
            <a:ext cx="7481456" cy="4530788"/>
          </a:xfrm>
        </p:spPr>
      </p:pic>
      <p:sp>
        <p:nvSpPr>
          <p:cNvPr id="4" name="Content Placeholder 3"/>
          <p:cNvSpPr>
            <a:spLocks noGrp="1"/>
          </p:cNvSpPr>
          <p:nvPr>
            <p:ph sz="half" idx="2"/>
          </p:nvPr>
        </p:nvSpPr>
        <p:spPr>
          <a:xfrm>
            <a:off x="7972022" y="1867437"/>
            <a:ext cx="4056845" cy="4990563"/>
          </a:xfrm>
        </p:spPr>
        <p:txBody>
          <a:bodyPr>
            <a:normAutofit lnSpcReduction="10000"/>
          </a:bodyPr>
          <a:lstStyle/>
          <a:p>
            <a:pPr marL="0" indent="0">
              <a:buNone/>
            </a:pPr>
            <a:r>
              <a:rPr lang="en-US" dirty="0" smtClean="0"/>
              <a:t>This is the opinion of the losing side in the decision.  Usually, the person writing attempts to explain why they can’t go along with the decision rendered by the Court by using the Constitution to make a different argument than the majority.</a:t>
            </a:r>
          </a:p>
          <a:p>
            <a:pPr marL="0" indent="0">
              <a:buNone/>
            </a:pPr>
            <a:r>
              <a:rPr lang="en-US" dirty="0" smtClean="0"/>
              <a:t>Recently, Justice Scalia has gotten into the habit of criticizing any decisions he doesn’t join and even seemingly ridiculing his fellow justices when they disagree.</a:t>
            </a:r>
          </a:p>
          <a:p>
            <a:pPr marL="0" indent="0">
              <a:buNone/>
            </a:pPr>
            <a:r>
              <a:rPr lang="en-US" dirty="0" smtClean="0"/>
              <a:t>Minority dissents are important because sometimes, the Supreme Court reverses itself!</a:t>
            </a:r>
            <a:endParaRPr lang="en-US" dirty="0"/>
          </a:p>
        </p:txBody>
      </p:sp>
    </p:spTree>
    <p:extLst>
      <p:ext uri="{BB962C8B-B14F-4D97-AF65-F5344CB8AC3E}">
        <p14:creationId xmlns:p14="http://schemas.microsoft.com/office/powerpoint/2010/main" val="865274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Announcement of decisions</a:t>
            </a:r>
            <a:endParaRPr lang="en-US" b="1" u="sng" dirty="0">
              <a:solidFill>
                <a:schemeClr val="tx2">
                  <a:lumMod val="50000"/>
                </a:schemeClr>
              </a:solidFill>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89972" y="1991753"/>
            <a:ext cx="6353832" cy="4447683"/>
          </a:xfrm>
        </p:spPr>
      </p:pic>
      <p:sp>
        <p:nvSpPr>
          <p:cNvPr id="4" name="Content Placeholder 3"/>
          <p:cNvSpPr>
            <a:spLocks noGrp="1"/>
          </p:cNvSpPr>
          <p:nvPr>
            <p:ph sz="half" idx="2"/>
          </p:nvPr>
        </p:nvSpPr>
        <p:spPr>
          <a:xfrm>
            <a:off x="6722771" y="1970468"/>
            <a:ext cx="5267459" cy="4533363"/>
          </a:xfrm>
        </p:spPr>
        <p:txBody>
          <a:bodyPr/>
          <a:lstStyle/>
          <a:p>
            <a:pPr marL="0" indent="0">
              <a:buNone/>
            </a:pPr>
            <a:r>
              <a:rPr lang="en-US" dirty="0" smtClean="0"/>
              <a:t>All Supreme Court decisions are released to the public – in time.  Justices, though, need time to argue with one another, and to write out their comprehensive decisions.</a:t>
            </a:r>
          </a:p>
          <a:p>
            <a:pPr marL="0" indent="0">
              <a:buNone/>
            </a:pPr>
            <a:r>
              <a:rPr lang="en-US" dirty="0" smtClean="0"/>
              <a:t>There are several dates throughout the year when the Supreme Court announces it’s decision, and often there are several cases which are announced on the same date.</a:t>
            </a:r>
          </a:p>
          <a:p>
            <a:pPr marL="0" indent="0">
              <a:buNone/>
            </a:pPr>
            <a:r>
              <a:rPr lang="en-US" dirty="0" smtClean="0"/>
              <a:t>Public reaction to Supreme Court cases can be pretty intense, as well. Recently we’ve seen cases like the Obamacare decision have mixed reviews, while the Gay Marriage decision was met with jubilation from many groups.</a:t>
            </a:r>
            <a:endParaRPr lang="en-US" dirty="0"/>
          </a:p>
        </p:txBody>
      </p:sp>
    </p:spTree>
    <p:extLst>
      <p:ext uri="{BB962C8B-B14F-4D97-AF65-F5344CB8AC3E}">
        <p14:creationId xmlns:p14="http://schemas.microsoft.com/office/powerpoint/2010/main" val="29158107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36600" y="284164"/>
            <a:ext cx="11226800" cy="806450"/>
          </a:xfrm>
        </p:spPr>
        <p:txBody>
          <a:bodyPr/>
          <a:lstStyle/>
          <a:p>
            <a:r>
              <a:rPr lang="en-US" b="1" dirty="0" smtClean="0">
                <a:solidFill>
                  <a:schemeClr val="tx2">
                    <a:lumMod val="50000"/>
                  </a:schemeClr>
                </a:solidFill>
              </a:rPr>
              <a:t>Checks on the executive branch</a:t>
            </a:r>
            <a:endParaRPr lang="en-US" b="1" dirty="0">
              <a:solidFill>
                <a:schemeClr val="tx2">
                  <a:lumMod val="50000"/>
                </a:schemeClr>
              </a:solidFill>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5372" y="1203800"/>
            <a:ext cx="7543800" cy="5233511"/>
          </a:xfrm>
          <a:prstGeom prst="rect">
            <a:avLst/>
          </a:prstGeom>
        </p:spPr>
      </p:pic>
    </p:spTree>
    <p:extLst>
      <p:ext uri="{BB962C8B-B14F-4D97-AF65-F5344CB8AC3E}">
        <p14:creationId xmlns:p14="http://schemas.microsoft.com/office/powerpoint/2010/main" val="1019760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58850" y="309564"/>
            <a:ext cx="10547350" cy="1059338"/>
          </a:xfrm>
        </p:spPr>
        <p:txBody>
          <a:bodyPr/>
          <a:lstStyle/>
          <a:p>
            <a:r>
              <a:rPr lang="en-US" b="1" dirty="0" smtClean="0">
                <a:solidFill>
                  <a:schemeClr val="tx2">
                    <a:lumMod val="50000"/>
                  </a:schemeClr>
                </a:solidFill>
              </a:rPr>
              <a:t>Checks on the Legislative branch</a:t>
            </a:r>
            <a:endParaRPr lang="en-US" b="1" dirty="0">
              <a:solidFill>
                <a:schemeClr val="tx2">
                  <a:lumMod val="50000"/>
                </a:schemeClr>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968" y="1267301"/>
            <a:ext cx="7543800" cy="5233511"/>
          </a:xfrm>
          <a:prstGeom prst="rect">
            <a:avLst/>
          </a:prstGeom>
        </p:spPr>
      </p:pic>
    </p:spTree>
    <p:extLst>
      <p:ext uri="{BB962C8B-B14F-4D97-AF65-F5344CB8AC3E}">
        <p14:creationId xmlns:p14="http://schemas.microsoft.com/office/powerpoint/2010/main" val="25298016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8337" y="284176"/>
            <a:ext cx="11011437" cy="1508760"/>
          </a:xfrm>
        </p:spPr>
        <p:txBody>
          <a:bodyPr/>
          <a:lstStyle/>
          <a:p>
            <a:r>
              <a:rPr lang="en-US" b="1" u="sng" dirty="0" smtClean="0">
                <a:solidFill>
                  <a:schemeClr val="tx2">
                    <a:lumMod val="50000"/>
                  </a:schemeClr>
                </a:solidFill>
              </a:rPr>
              <a:t>Judicial activism: The Warren Court</a:t>
            </a:r>
            <a:endParaRPr lang="en-US" b="1" u="sng" dirty="0">
              <a:solidFill>
                <a:schemeClr val="tx2">
                  <a:lumMod val="50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99281" y="2021984"/>
            <a:ext cx="3609079" cy="4501970"/>
          </a:xfrm>
        </p:spPr>
      </p:pic>
      <p:sp>
        <p:nvSpPr>
          <p:cNvPr id="4" name="Content Placeholder 3"/>
          <p:cNvSpPr>
            <a:spLocks noGrp="1"/>
          </p:cNvSpPr>
          <p:nvPr>
            <p:ph sz="half" idx="2"/>
          </p:nvPr>
        </p:nvSpPr>
        <p:spPr>
          <a:xfrm>
            <a:off x="4237149" y="2011680"/>
            <a:ext cx="7637172" cy="4620940"/>
          </a:xfrm>
        </p:spPr>
        <p:txBody>
          <a:bodyPr>
            <a:normAutofit lnSpcReduction="10000"/>
          </a:bodyPr>
          <a:lstStyle/>
          <a:p>
            <a:pPr marL="0" indent="0">
              <a:buNone/>
            </a:pPr>
            <a:r>
              <a:rPr lang="en-US" dirty="0" smtClean="0"/>
              <a:t>Judicial activism is the willingness of the Supreme Court to overturn precedents and interpret the law in an assertive manner in order to promote civil rights and justice – at least, justice according to the nine justices on the Supreme Court.</a:t>
            </a:r>
          </a:p>
          <a:p>
            <a:pPr marL="0" indent="0">
              <a:buNone/>
            </a:pPr>
            <a:r>
              <a:rPr lang="en-US" dirty="0" smtClean="0"/>
              <a:t>Chief Justice Earl Warren’s Supreme Court in the 1950s and 1960s may be the most important example of judicial activism in history: </a:t>
            </a:r>
          </a:p>
          <a:p>
            <a:pPr>
              <a:buFont typeface="Wingdings" panose="05000000000000000000" pitchFamily="2" charset="2"/>
              <a:buChar char="v"/>
            </a:pPr>
            <a:r>
              <a:rPr lang="en-US" b="1" i="1" dirty="0" smtClean="0">
                <a:solidFill>
                  <a:schemeClr val="tx2">
                    <a:lumMod val="50000"/>
                  </a:schemeClr>
                </a:solidFill>
              </a:rPr>
              <a:t>Brown V. Board of Education, Topeka, KS</a:t>
            </a:r>
          </a:p>
          <a:p>
            <a:pPr>
              <a:buFont typeface="Wingdings" panose="05000000000000000000" pitchFamily="2" charset="2"/>
              <a:buChar char="v"/>
            </a:pPr>
            <a:r>
              <a:rPr lang="en-US" b="1" i="1" dirty="0">
                <a:solidFill>
                  <a:schemeClr val="tx2">
                    <a:lumMod val="50000"/>
                  </a:schemeClr>
                </a:solidFill>
              </a:rPr>
              <a:t> </a:t>
            </a:r>
            <a:r>
              <a:rPr lang="en-US" b="1" i="1" dirty="0" smtClean="0">
                <a:solidFill>
                  <a:schemeClr val="tx2">
                    <a:lumMod val="50000"/>
                  </a:schemeClr>
                </a:solidFill>
              </a:rPr>
              <a:t>Miranda V. Arizona</a:t>
            </a:r>
          </a:p>
          <a:p>
            <a:pPr>
              <a:buFont typeface="Wingdings" panose="05000000000000000000" pitchFamily="2" charset="2"/>
              <a:buChar char="v"/>
            </a:pPr>
            <a:r>
              <a:rPr lang="en-US" b="1" i="1" dirty="0" smtClean="0">
                <a:solidFill>
                  <a:schemeClr val="tx2">
                    <a:lumMod val="50000"/>
                  </a:schemeClr>
                </a:solidFill>
              </a:rPr>
              <a:t>Gideon V. Wainwright </a:t>
            </a:r>
            <a:endParaRPr lang="en-US" b="1" dirty="0" smtClean="0">
              <a:solidFill>
                <a:schemeClr val="tx2">
                  <a:lumMod val="50000"/>
                </a:schemeClr>
              </a:solidFill>
            </a:endParaRPr>
          </a:p>
          <a:p>
            <a:pPr marL="0" indent="0">
              <a:buNone/>
            </a:pPr>
            <a:r>
              <a:rPr lang="en-US" dirty="0" smtClean="0"/>
              <a:t>Overall, this group of judges consistently found in favor of the expansion of civil rights to African-Americas, women, and minority groups.  Moreover, they sought to protect the rights of the accused and criminals.  </a:t>
            </a:r>
            <a:endParaRPr lang="en-US" dirty="0"/>
          </a:p>
        </p:txBody>
      </p:sp>
    </p:spTree>
    <p:extLst>
      <p:ext uri="{BB962C8B-B14F-4D97-AF65-F5344CB8AC3E}">
        <p14:creationId xmlns:p14="http://schemas.microsoft.com/office/powerpoint/2010/main" val="4159052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2">
                    <a:lumMod val="50000"/>
                  </a:schemeClr>
                </a:solidFill>
              </a:rPr>
              <a:t>Judicial restraint…</a:t>
            </a:r>
            <a:endParaRPr lang="en-US" b="1" dirty="0">
              <a:solidFill>
                <a:schemeClr val="tx2">
                  <a:lumMod val="50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07194" y="2011680"/>
            <a:ext cx="6941312" cy="4338320"/>
          </a:xfrm>
        </p:spPr>
      </p:pic>
      <p:sp>
        <p:nvSpPr>
          <p:cNvPr id="4" name="Content Placeholder 3"/>
          <p:cNvSpPr>
            <a:spLocks noGrp="1"/>
          </p:cNvSpPr>
          <p:nvPr>
            <p:ph sz="half" idx="2"/>
          </p:nvPr>
        </p:nvSpPr>
        <p:spPr>
          <a:xfrm>
            <a:off x="7482625" y="2011680"/>
            <a:ext cx="4533364" cy="4685334"/>
          </a:xfrm>
        </p:spPr>
        <p:txBody>
          <a:bodyPr>
            <a:normAutofit fontScale="92500" lnSpcReduction="10000"/>
          </a:bodyPr>
          <a:lstStyle/>
          <a:p>
            <a:pPr marL="0" indent="0">
              <a:buNone/>
            </a:pPr>
            <a:r>
              <a:rPr lang="en-US" dirty="0" smtClean="0"/>
              <a:t>The policy of judicial restraint is one which encourages the justices of the Supreme Court </a:t>
            </a:r>
            <a:r>
              <a:rPr lang="en-US" b="1" i="1" u="sng" dirty="0" smtClean="0">
                <a:solidFill>
                  <a:schemeClr val="tx2">
                    <a:lumMod val="50000"/>
                  </a:schemeClr>
                </a:solidFill>
              </a:rPr>
              <a:t>NOT TO </a:t>
            </a:r>
            <a:r>
              <a:rPr lang="en-US" dirty="0" smtClean="0"/>
              <a:t>make major rulings from the bench which rule laws unconstitutional except in egregious cases.  The logic behind this philosophy is simple.  When justices make major rulings from the bench, it is anti-democratic.  (Consider: Laws are made by democratic institutions.  The Supreme Court is not democratic institution: none of its members are elected!)  People who advocate for judicial restraint – and many of the justices on the Supreme Court do – would say that it’s better to stick with democratic institutions, even if they sometimes deny justice or they can be interpreted in such a way as to seem to violate the Constitution.</a:t>
            </a:r>
            <a:endParaRPr lang="en-US" dirty="0"/>
          </a:p>
        </p:txBody>
      </p:sp>
    </p:spTree>
    <p:extLst>
      <p:ext uri="{BB962C8B-B14F-4D97-AF65-F5344CB8AC3E}">
        <p14:creationId xmlns:p14="http://schemas.microsoft.com/office/powerpoint/2010/main" val="21642748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15" y="0"/>
            <a:ext cx="12204915" cy="6858000"/>
          </a:xfrm>
          <a:prstGeom prst="rect">
            <a:avLst/>
          </a:prstGeom>
        </p:spPr>
      </p:pic>
      <p:sp>
        <p:nvSpPr>
          <p:cNvPr id="5" name="Title 4"/>
          <p:cNvSpPr>
            <a:spLocks noGrp="1"/>
          </p:cNvSpPr>
          <p:nvPr>
            <p:ph type="title"/>
          </p:nvPr>
        </p:nvSpPr>
        <p:spPr>
          <a:xfrm>
            <a:off x="591891" y="5179914"/>
            <a:ext cx="10515600" cy="1676400"/>
          </a:xfrm>
        </p:spPr>
        <p:txBody>
          <a:bodyPr/>
          <a:lstStyle/>
          <a:p>
            <a:r>
              <a:rPr lang="en-US" b="1" dirty="0" smtClean="0">
                <a:solidFill>
                  <a:schemeClr val="bg2">
                    <a:lumMod val="25000"/>
                  </a:schemeClr>
                </a:solidFill>
              </a:rPr>
              <a:t>Recent decisions of note</a:t>
            </a:r>
            <a:endParaRPr lang="en-US" b="1" dirty="0">
              <a:solidFill>
                <a:schemeClr val="bg2">
                  <a:lumMod val="25000"/>
                </a:schemeClr>
              </a:solidFill>
            </a:endParaRPr>
          </a:p>
        </p:txBody>
      </p:sp>
      <p:sp>
        <p:nvSpPr>
          <p:cNvPr id="6" name="Text Placeholder 5"/>
          <p:cNvSpPr>
            <a:spLocks noGrp="1"/>
          </p:cNvSpPr>
          <p:nvPr>
            <p:ph type="body" idx="1"/>
          </p:nvPr>
        </p:nvSpPr>
        <p:spPr/>
        <p:txBody>
          <a:bodyPr/>
          <a:lstStyle/>
          <a:p>
            <a:r>
              <a:rPr lang="en-US" dirty="0" smtClean="0"/>
              <a:t>Summer 2015</a:t>
            </a:r>
            <a:endParaRPr lang="en-US" dirty="0"/>
          </a:p>
        </p:txBody>
      </p:sp>
    </p:spTree>
    <p:extLst>
      <p:ext uri="{BB962C8B-B14F-4D97-AF65-F5344CB8AC3E}">
        <p14:creationId xmlns:p14="http://schemas.microsoft.com/office/powerpoint/2010/main" val="39994411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u="sng" dirty="0" smtClean="0">
                <a:solidFill>
                  <a:schemeClr val="tx2">
                    <a:lumMod val="50000"/>
                  </a:schemeClr>
                </a:solidFill>
              </a:rPr>
              <a:t>Obamacare: the Affordable Health Care Act</a:t>
            </a:r>
            <a:endParaRPr lang="en-US" b="1" u="sng" dirty="0">
              <a:solidFill>
                <a:schemeClr val="tx2">
                  <a:lumMod val="50000"/>
                </a:schemeClr>
              </a:solidFill>
            </a:endParaRPr>
          </a:p>
        </p:txBody>
      </p:sp>
      <p:sp>
        <p:nvSpPr>
          <p:cNvPr id="8" name="Text Placeholder 7"/>
          <p:cNvSpPr>
            <a:spLocks noGrp="1"/>
          </p:cNvSpPr>
          <p:nvPr>
            <p:ph type="body" sz="half" idx="2"/>
          </p:nvPr>
        </p:nvSpPr>
        <p:spPr>
          <a:xfrm>
            <a:off x="7649020" y="1970468"/>
            <a:ext cx="4173786" cy="4726545"/>
          </a:xfrm>
        </p:spPr>
        <p:txBody>
          <a:bodyPr>
            <a:normAutofit lnSpcReduction="10000"/>
          </a:bodyPr>
          <a:lstStyle/>
          <a:p>
            <a:r>
              <a:rPr lang="en-US" dirty="0" smtClean="0"/>
              <a:t>In a five to four vote, the Supreme Court has upheld the Affordable Health Care Act as constitutional.  Although the Obama Administration argued that the comprehensive health care program was constitutional because it “promotes the general welfare” of the people, the Supreme Court found that argument dubious.</a:t>
            </a:r>
          </a:p>
          <a:p>
            <a:r>
              <a:rPr lang="en-US" dirty="0" smtClean="0"/>
              <a:t>Instead, the Supreme Court stated that the Affordable Health Care Act was constitutional simply because the Congress enacted the law and it has the power to tax.</a:t>
            </a:r>
          </a:p>
          <a:p>
            <a:r>
              <a:rPr lang="en-US" dirty="0" smtClean="0"/>
              <a:t>Obamacare, they stated, was just another tax.  More recently, another aspect of the law as it applies to state governments was also confirmed as being constitutional.  No matter what logic they used in their ruling, it appears that Obamacare is here to stay.</a:t>
            </a:r>
            <a:endParaRPr lang="en-US" dirty="0"/>
          </a:p>
        </p:txBody>
      </p:sp>
      <p:pic>
        <p:nvPicPr>
          <p:cNvPr id="11" name="Picture Placeholder 10"/>
          <p:cNvPicPr>
            <a:picLocks noGrp="1" noChangeAspect="1"/>
          </p:cNvPicPr>
          <p:nvPr>
            <p:ph type="pic" idx="1"/>
          </p:nvPr>
        </p:nvPicPr>
        <p:blipFill>
          <a:blip r:embed="rId2">
            <a:extLst>
              <a:ext uri="{28A0092B-C50C-407E-A947-70E740481C1C}">
                <a14:useLocalDpi xmlns:a14="http://schemas.microsoft.com/office/drawing/2010/main" val="0"/>
              </a:ext>
            </a:extLst>
          </a:blip>
          <a:srcRect t="10217" b="10217"/>
          <a:stretch>
            <a:fillRect/>
          </a:stretch>
        </p:blipFill>
        <p:spPr>
          <a:xfrm>
            <a:off x="206375" y="1931988"/>
            <a:ext cx="7200900" cy="4778375"/>
          </a:xfrm>
        </p:spPr>
      </p:pic>
    </p:spTree>
    <p:extLst>
      <p:ext uri="{BB962C8B-B14F-4D97-AF65-F5344CB8AC3E}">
        <p14:creationId xmlns:p14="http://schemas.microsoft.com/office/powerpoint/2010/main" val="3265838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b="1" u="sng" dirty="0" smtClean="0">
                <a:solidFill>
                  <a:schemeClr val="tx2">
                    <a:lumMod val="50000"/>
                  </a:schemeClr>
                </a:solidFill>
              </a:rPr>
              <a:t>What is the purpose of the Judicial branch of the United States?</a:t>
            </a:r>
            <a:endParaRPr lang="en-US" b="1" u="sng" dirty="0">
              <a:solidFill>
                <a:schemeClr val="tx2">
                  <a:lumMod val="50000"/>
                </a:schemeClr>
              </a:solidFill>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872" b="1872"/>
          <a:stretch>
            <a:fillRect/>
          </a:stretch>
        </p:blipFill>
        <p:spPr>
          <a:xfrm>
            <a:off x="365760" y="2150620"/>
            <a:ext cx="6126480" cy="3931920"/>
          </a:xfrm>
        </p:spPr>
      </p:pic>
      <p:sp>
        <p:nvSpPr>
          <p:cNvPr id="6" name="Text Placeholder 5"/>
          <p:cNvSpPr>
            <a:spLocks noGrp="1"/>
          </p:cNvSpPr>
          <p:nvPr>
            <p:ph type="body" sz="half" idx="2"/>
          </p:nvPr>
        </p:nvSpPr>
        <p:spPr>
          <a:xfrm>
            <a:off x="6667500" y="2032000"/>
            <a:ext cx="5194300" cy="4457699"/>
          </a:xfrm>
        </p:spPr>
        <p:txBody>
          <a:bodyPr>
            <a:normAutofit/>
          </a:bodyPr>
          <a:lstStyle/>
          <a:p>
            <a:r>
              <a:rPr lang="en-US" dirty="0" smtClean="0"/>
              <a:t>The purpose of the Supreme Court of the United States of America is to interpret the laws of the nation, whether they be on the local, state, or federal level. </a:t>
            </a:r>
            <a:endParaRPr lang="en-US" dirty="0"/>
          </a:p>
          <a:p>
            <a:r>
              <a:rPr lang="en-US" dirty="0" smtClean="0"/>
              <a:t>The Supreme Court can evaluate the laws passed by Congress and signed into law for constitutionality.  If they rule a law unconstitutional, it will no longer be enforced. </a:t>
            </a:r>
          </a:p>
          <a:p>
            <a:r>
              <a:rPr lang="en-US" dirty="0" smtClean="0"/>
              <a:t>Similarly, the SCOTUS can rule an executive order of the President of the United States unconstitutional.</a:t>
            </a:r>
          </a:p>
          <a:p>
            <a:r>
              <a:rPr lang="en-US" dirty="0" smtClean="0"/>
              <a:t>The justices of the Supreme Court use the Constitution and precedent – previous decisions – to justify their decisions. </a:t>
            </a:r>
            <a:endParaRPr lang="en-US" dirty="0"/>
          </a:p>
        </p:txBody>
      </p:sp>
    </p:spTree>
    <p:extLst>
      <p:ext uri="{BB962C8B-B14F-4D97-AF65-F5344CB8AC3E}">
        <p14:creationId xmlns:p14="http://schemas.microsoft.com/office/powerpoint/2010/main" val="16095236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Campaign finance reform</a:t>
            </a:r>
            <a:endParaRPr lang="en-US" b="1" u="sng" dirty="0">
              <a:solidFill>
                <a:schemeClr val="tx2">
                  <a:lumMod val="50000"/>
                </a:schemeClr>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035" b="6035"/>
          <a:stretch>
            <a:fillRect/>
          </a:stretch>
        </p:blipFill>
        <p:spPr>
          <a:xfrm>
            <a:off x="185738" y="1979613"/>
            <a:ext cx="7129462" cy="4743450"/>
          </a:xfrm>
        </p:spPr>
      </p:pic>
      <p:sp>
        <p:nvSpPr>
          <p:cNvPr id="4" name="Text Placeholder 3"/>
          <p:cNvSpPr>
            <a:spLocks noGrp="1"/>
          </p:cNvSpPr>
          <p:nvPr>
            <p:ph type="body" sz="half" idx="2"/>
          </p:nvPr>
        </p:nvSpPr>
        <p:spPr>
          <a:xfrm>
            <a:off x="7469745" y="1996224"/>
            <a:ext cx="4584879" cy="4752305"/>
          </a:xfrm>
        </p:spPr>
        <p:txBody>
          <a:bodyPr>
            <a:normAutofit fontScale="92500" lnSpcReduction="10000"/>
          </a:bodyPr>
          <a:lstStyle/>
          <a:p>
            <a:r>
              <a:rPr lang="en-US" dirty="0" smtClean="0"/>
              <a:t>For decades, Americans have identified unlimited campaign financing by outside groups as a problem in politics.  If individuals or companies are able to donate as much money as they like to political campaigns – literally hundreds of millions of dollars in some cases – then, they may expect something in return.  What? </a:t>
            </a:r>
          </a:p>
          <a:p>
            <a:pPr marL="342900" indent="-342900">
              <a:buAutoNum type="arabicPeriod"/>
            </a:pPr>
            <a:r>
              <a:rPr lang="en-US" dirty="0" smtClean="0"/>
              <a:t>They may expect for politicians to vote in a certain way, so as to promote their personal interests.</a:t>
            </a:r>
          </a:p>
          <a:p>
            <a:pPr marL="342900" indent="-342900">
              <a:buAutoNum type="arabicPeriod"/>
            </a:pPr>
            <a:r>
              <a:rPr lang="en-US" dirty="0" smtClean="0"/>
              <a:t>Politicians may become corrupt.</a:t>
            </a:r>
          </a:p>
          <a:p>
            <a:pPr marL="342900" indent="-342900">
              <a:buAutoNum type="arabicPeriod"/>
            </a:pPr>
            <a:r>
              <a:rPr lang="en-US" dirty="0" smtClean="0"/>
              <a:t>The influence of huge campaign contributions on political advertisements or debate can be stifling.  Often political ads slander candidates or spread mistruths. </a:t>
            </a:r>
          </a:p>
          <a:p>
            <a:r>
              <a:rPr lang="en-US" dirty="0" smtClean="0"/>
              <a:t>If campaign contributions were limited – it may produce a fairer, more honest political process.</a:t>
            </a:r>
            <a:endParaRPr lang="en-US" dirty="0"/>
          </a:p>
        </p:txBody>
      </p:sp>
    </p:spTree>
    <p:extLst>
      <p:ext uri="{BB962C8B-B14F-4D97-AF65-F5344CB8AC3E}">
        <p14:creationId xmlns:p14="http://schemas.microsoft.com/office/powerpoint/2010/main" val="22922197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The Gay marriage Decision: </a:t>
            </a:r>
            <a:r>
              <a:rPr lang="en-US" b="1" i="1" u="sng" dirty="0" err="1" smtClean="0">
                <a:solidFill>
                  <a:schemeClr val="tx2">
                    <a:lumMod val="50000"/>
                  </a:schemeClr>
                </a:solidFill>
              </a:rPr>
              <a:t>Obergefell</a:t>
            </a:r>
            <a:r>
              <a:rPr lang="en-US" b="1" i="1" u="sng" dirty="0" smtClean="0">
                <a:solidFill>
                  <a:schemeClr val="tx2">
                    <a:lumMod val="50000"/>
                  </a:schemeClr>
                </a:solidFill>
              </a:rPr>
              <a:t> V. Hodges</a:t>
            </a:r>
            <a:r>
              <a:rPr lang="en-US" b="1" u="sng" dirty="0" smtClean="0">
                <a:solidFill>
                  <a:schemeClr val="tx2">
                    <a:lumMod val="50000"/>
                  </a:schemeClr>
                </a:solidFill>
              </a:rPr>
              <a:t> (2015) </a:t>
            </a:r>
            <a:endParaRPr lang="en-US" b="1" u="sng" dirty="0">
              <a:solidFill>
                <a:schemeClr val="tx2">
                  <a:lumMod val="50000"/>
                </a:schemeClr>
              </a:solidFill>
            </a:endParaRPr>
          </a:p>
        </p:txBody>
      </p:sp>
      <p:sp>
        <p:nvSpPr>
          <p:cNvPr id="4" name="Text Placeholder 3"/>
          <p:cNvSpPr>
            <a:spLocks noGrp="1"/>
          </p:cNvSpPr>
          <p:nvPr>
            <p:ph type="body" sz="half" idx="2"/>
          </p:nvPr>
        </p:nvSpPr>
        <p:spPr>
          <a:xfrm>
            <a:off x="7083381" y="1970468"/>
            <a:ext cx="4662152" cy="4700788"/>
          </a:xfrm>
        </p:spPr>
        <p:txBody>
          <a:bodyPr/>
          <a:lstStyle/>
          <a:p>
            <a:r>
              <a:rPr lang="en-US" dirty="0" smtClean="0"/>
              <a:t>During the summer of 2015, the Supreme Court released its decision in one of the most important cases ever regarding the marriage rights of homosexuals.  </a:t>
            </a:r>
          </a:p>
          <a:p>
            <a:r>
              <a:rPr lang="en-US" dirty="0" smtClean="0"/>
              <a:t>In a split decision – 5 to 4, with all of the conservative justices like Antonin Scalia and Clarence Thomas dissenting – the Supreme Court affirmed the right of gay couples to wed.  </a:t>
            </a:r>
          </a:p>
          <a:p>
            <a:r>
              <a:rPr lang="en-US" dirty="0" smtClean="0"/>
              <a:t>Since the 4</a:t>
            </a:r>
            <a:r>
              <a:rPr lang="en-US" baseline="30000" dirty="0" smtClean="0"/>
              <a:t>th</a:t>
            </a:r>
            <a:r>
              <a:rPr lang="en-US" dirty="0" smtClean="0"/>
              <a:t> Amendment makes state licenses and certifications reciprocal across borders – and the 14</a:t>
            </a:r>
            <a:r>
              <a:rPr lang="en-US" baseline="30000" dirty="0" smtClean="0"/>
              <a:t>th</a:t>
            </a:r>
            <a:r>
              <a:rPr lang="en-US" dirty="0" smtClean="0"/>
              <a:t> Amendment guarantees equality under the law, the Court decided in favor of </a:t>
            </a:r>
            <a:r>
              <a:rPr lang="en-US" dirty="0" err="1" smtClean="0"/>
              <a:t>Obergefell</a:t>
            </a:r>
            <a:r>
              <a:rPr lang="en-US" dirty="0" smtClean="0"/>
              <a:t> and the right to wed for </a:t>
            </a:r>
            <a:r>
              <a:rPr lang="en-US" smtClean="0"/>
              <a:t>homosexual couples.</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2184" b="2184"/>
          <a:stretch>
            <a:fillRect/>
          </a:stretch>
        </p:blipFill>
        <p:spPr>
          <a:xfrm>
            <a:off x="327025" y="1970468"/>
            <a:ext cx="6464401" cy="4536068"/>
          </a:xfrm>
        </p:spPr>
      </p:pic>
    </p:spTree>
    <p:extLst>
      <p:ext uri="{BB962C8B-B14F-4D97-AF65-F5344CB8AC3E}">
        <p14:creationId xmlns:p14="http://schemas.microsoft.com/office/powerpoint/2010/main" val="18000846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Second amendment cases</a:t>
            </a:r>
            <a:endParaRPr lang="en-US" b="1" u="sng" dirty="0">
              <a:solidFill>
                <a:schemeClr val="tx2">
                  <a:lumMod val="50000"/>
                </a:schemeClr>
              </a:solidFill>
            </a:endParaRPr>
          </a:p>
        </p:txBody>
      </p:sp>
      <p:sp>
        <p:nvSpPr>
          <p:cNvPr id="4" name="Text Placeholder 3"/>
          <p:cNvSpPr>
            <a:spLocks noGrp="1"/>
          </p:cNvSpPr>
          <p:nvPr>
            <p:ph type="body" sz="half" idx="2"/>
          </p:nvPr>
        </p:nvSpPr>
        <p:spPr>
          <a:xfrm>
            <a:off x="5628068" y="1957589"/>
            <a:ext cx="5962918" cy="4623516"/>
          </a:xfrm>
        </p:spPr>
        <p:txBody>
          <a:bodyPr/>
          <a:lstStyle/>
          <a:p>
            <a:r>
              <a:rPr lang="en-US" dirty="0" smtClean="0"/>
              <a:t>There are continuous cases which are brought to the Supreme Court regarding 2</a:t>
            </a:r>
            <a:r>
              <a:rPr lang="en-US" baseline="30000" dirty="0" smtClean="0"/>
              <a:t>nd</a:t>
            </a:r>
            <a:r>
              <a:rPr lang="en-US" dirty="0" smtClean="0"/>
              <a:t> Amendment rights.  How the Constitution’s 2</a:t>
            </a:r>
            <a:r>
              <a:rPr lang="en-US" baseline="30000" dirty="0" smtClean="0"/>
              <a:t>nd</a:t>
            </a:r>
            <a:r>
              <a:rPr lang="en-US" dirty="0" smtClean="0"/>
              <a:t> Amendment should be interpreted are at the heart of the matter here: </a:t>
            </a:r>
          </a:p>
          <a:p>
            <a:r>
              <a:rPr lang="en-US" b="1" i="1" u="sng" dirty="0" smtClean="0">
                <a:solidFill>
                  <a:schemeClr val="tx2">
                    <a:lumMod val="50000"/>
                  </a:schemeClr>
                </a:solidFill>
                <a:effectLst>
                  <a:outerShdw blurRad="38100" dist="38100" dir="2700000" algn="tl">
                    <a:srgbClr val="000000">
                      <a:alpha val="43137"/>
                    </a:srgbClr>
                  </a:outerShdw>
                </a:effectLst>
              </a:rPr>
              <a:t>The 2</a:t>
            </a:r>
            <a:r>
              <a:rPr lang="en-US" b="1" i="1" u="sng" baseline="30000" dirty="0" smtClean="0">
                <a:solidFill>
                  <a:schemeClr val="tx2">
                    <a:lumMod val="50000"/>
                  </a:schemeClr>
                </a:solidFill>
                <a:effectLst>
                  <a:outerShdw blurRad="38100" dist="38100" dir="2700000" algn="tl">
                    <a:srgbClr val="000000">
                      <a:alpha val="43137"/>
                    </a:srgbClr>
                  </a:outerShdw>
                </a:effectLst>
              </a:rPr>
              <a:t>nd</a:t>
            </a:r>
            <a:r>
              <a:rPr lang="en-US" b="1" i="1" u="sng" dirty="0" smtClean="0">
                <a:solidFill>
                  <a:schemeClr val="tx2">
                    <a:lumMod val="50000"/>
                  </a:schemeClr>
                </a:solidFill>
                <a:effectLst>
                  <a:outerShdw blurRad="38100" dist="38100" dir="2700000" algn="tl">
                    <a:srgbClr val="000000">
                      <a:alpha val="43137"/>
                    </a:srgbClr>
                  </a:outerShdw>
                </a:effectLst>
              </a:rPr>
              <a:t> Amendment: </a:t>
            </a:r>
          </a:p>
          <a:p>
            <a:r>
              <a:rPr lang="en-US" dirty="0" smtClean="0">
                <a:solidFill>
                  <a:schemeClr val="tx2">
                    <a:lumMod val="50000"/>
                  </a:schemeClr>
                </a:solidFill>
              </a:rPr>
              <a:t>“A well-regulated Militia being necessary to the security of a free state, the right of the people to keep and bear Arms, shall not be infringed.” </a:t>
            </a:r>
          </a:p>
          <a:p>
            <a:r>
              <a:rPr lang="en-US" dirty="0" smtClean="0"/>
              <a:t>What does this mean?  Are guns for the collective security of the commonwealth, or for individual self-defense?  Should the government be able to keep detailed records of who has what weapons?  Should there be background checks to determine if a person has dangerous tendencies?  How can we prevent the epidemic of murderous gun violence in the United States of American from continuing for another generation?</a:t>
            </a:r>
            <a:endParaRPr lang="en-US" dirty="0"/>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l="3801" r="3801"/>
          <a:stretch>
            <a:fillRect/>
          </a:stretch>
        </p:blipFill>
        <p:spPr>
          <a:xfrm>
            <a:off x="314325" y="1979613"/>
            <a:ext cx="5146675" cy="4640262"/>
          </a:xfrm>
        </p:spPr>
      </p:pic>
    </p:spTree>
    <p:extLst>
      <p:ext uri="{BB962C8B-B14F-4D97-AF65-F5344CB8AC3E}">
        <p14:creationId xmlns:p14="http://schemas.microsoft.com/office/powerpoint/2010/main" val="25674709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Abortion rights</a:t>
            </a:r>
            <a:endParaRPr lang="en-US" b="1" u="sng" dirty="0">
              <a:solidFill>
                <a:schemeClr val="tx2">
                  <a:lumMod val="50000"/>
                </a:schemeClr>
              </a:solidFill>
            </a:endParaRPr>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7453" b="7453"/>
          <a:stretch>
            <a:fillRect/>
          </a:stretch>
        </p:blipFill>
        <p:spPr>
          <a:xfrm>
            <a:off x="444500" y="1966913"/>
            <a:ext cx="6049029" cy="4471987"/>
          </a:xfrm>
        </p:spPr>
      </p:pic>
      <p:sp>
        <p:nvSpPr>
          <p:cNvPr id="4" name="Text Placeholder 3"/>
          <p:cNvSpPr>
            <a:spLocks noGrp="1"/>
          </p:cNvSpPr>
          <p:nvPr>
            <p:ph type="body" sz="half" idx="2"/>
          </p:nvPr>
        </p:nvSpPr>
        <p:spPr>
          <a:xfrm>
            <a:off x="6705600" y="1966912"/>
            <a:ext cx="5232400" cy="4471987"/>
          </a:xfrm>
        </p:spPr>
        <p:txBody>
          <a:bodyPr>
            <a:normAutofit lnSpcReduction="10000"/>
          </a:bodyPr>
          <a:lstStyle/>
          <a:p>
            <a:r>
              <a:rPr lang="en-US" dirty="0" smtClean="0"/>
              <a:t>One of the most controversial cases the Supreme Court has ever ruled on was </a:t>
            </a:r>
            <a:r>
              <a:rPr lang="en-US" i="1" dirty="0" smtClean="0"/>
              <a:t>Roe V. Wade </a:t>
            </a:r>
            <a:r>
              <a:rPr lang="en-US" dirty="0" smtClean="0"/>
              <a:t>(1973).  The opinion of the court was that a pregnant woman had the right to end her pregnancy by aborting the fetus if she chose to do so prior to the third trimester of the pregnancy.</a:t>
            </a:r>
          </a:p>
          <a:p>
            <a:r>
              <a:rPr lang="en-US" dirty="0" smtClean="0"/>
              <a:t>In deciding the case, the court identified both the equal protection clause and a perceived right to privacy for all women.  They considered what might happen if a woman did not have access to a safe abortion from medical clinics, too.  When abortions were illegal, there were a variety of methods used to end pregnancies which endangered the life of the woman. </a:t>
            </a:r>
          </a:p>
          <a:p>
            <a:r>
              <a:rPr lang="en-US" dirty="0" smtClean="0"/>
              <a:t>Although this case has been on the books for over forty years now, there are still frequent challenges made.  A devoted corps of anti-abortion (pro-life) advocates have designed new laws to test the limits of the </a:t>
            </a:r>
            <a:r>
              <a:rPr lang="en-US" i="1" dirty="0" smtClean="0"/>
              <a:t>Roe V. Wade </a:t>
            </a:r>
            <a:r>
              <a:rPr lang="en-US" dirty="0" smtClean="0"/>
              <a:t>decision.  </a:t>
            </a:r>
            <a:endParaRPr lang="en-US" dirty="0"/>
          </a:p>
        </p:txBody>
      </p:sp>
    </p:spTree>
    <p:extLst>
      <p:ext uri="{BB962C8B-B14F-4D97-AF65-F5344CB8AC3E}">
        <p14:creationId xmlns:p14="http://schemas.microsoft.com/office/powerpoint/2010/main" val="1115705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u="sng" dirty="0" smtClean="0">
                <a:solidFill>
                  <a:schemeClr val="tx2">
                    <a:lumMod val="50000"/>
                  </a:schemeClr>
                </a:solidFill>
              </a:rPr>
              <a:t>The structure of the united states federal court system </a:t>
            </a:r>
            <a:endParaRPr lang="en-US" b="1" u="sng" dirty="0">
              <a:solidFill>
                <a:schemeClr val="tx2">
                  <a:lumMod val="50000"/>
                </a:schemeClr>
              </a:solidFill>
            </a:endParaRPr>
          </a:p>
        </p:txBody>
      </p:sp>
      <p:sp>
        <p:nvSpPr>
          <p:cNvPr id="6" name="Content Placeholder 5"/>
          <p:cNvSpPr>
            <a:spLocks noGrp="1"/>
          </p:cNvSpPr>
          <p:nvPr>
            <p:ph idx="1"/>
          </p:nvPr>
        </p:nvSpPr>
        <p:spPr/>
        <p:txBody>
          <a:bodyPr>
            <a:normAutofit/>
          </a:bodyPr>
          <a:lstStyle/>
          <a:p>
            <a:pPr marL="0" indent="0" algn="ctr">
              <a:buNone/>
            </a:pPr>
            <a:endParaRPr lang="en-US" dirty="0" smtClean="0"/>
          </a:p>
          <a:p>
            <a:pPr marL="0" indent="0">
              <a:buNone/>
            </a:pPr>
            <a:r>
              <a:rPr lang="en-US" b="1" i="1" u="sng" dirty="0" smtClean="0">
                <a:effectLst>
                  <a:outerShdw blurRad="38100" dist="38100" dir="2700000" algn="tl">
                    <a:srgbClr val="000000">
                      <a:alpha val="43137"/>
                    </a:srgbClr>
                  </a:outerShdw>
                </a:effectLst>
              </a:rPr>
              <a:t>The United States Supreme Court </a:t>
            </a:r>
            <a:r>
              <a:rPr lang="en-US" dirty="0" smtClean="0"/>
              <a:t>– Highest Court in the Land, and “the Court of last resort.” </a:t>
            </a:r>
            <a:endParaRPr lang="en-US" dirty="0"/>
          </a:p>
          <a:p>
            <a:pPr marL="0" indent="0">
              <a:buNone/>
            </a:pPr>
            <a:endParaRPr lang="en-US" dirty="0" smtClean="0"/>
          </a:p>
          <a:p>
            <a:pPr marL="0" indent="0">
              <a:buNone/>
            </a:pPr>
            <a:r>
              <a:rPr lang="en-US" b="1" i="1" u="sng" dirty="0" smtClean="0">
                <a:effectLst>
                  <a:outerShdw blurRad="38100" dist="38100" dir="2700000" algn="tl">
                    <a:srgbClr val="000000">
                      <a:alpha val="43137"/>
                    </a:srgbClr>
                  </a:outerShdw>
                </a:effectLst>
              </a:rPr>
              <a:t>The United States Court of Appeals </a:t>
            </a:r>
            <a:r>
              <a:rPr lang="en-US" dirty="0" smtClean="0"/>
              <a:t>– Reviews Decisions of the District Courts </a:t>
            </a:r>
          </a:p>
          <a:p>
            <a:pPr marL="0" indent="0">
              <a:buNone/>
            </a:pPr>
            <a:endParaRPr lang="en-US" dirty="0" smtClean="0"/>
          </a:p>
          <a:p>
            <a:pPr marL="0" indent="0">
              <a:buNone/>
            </a:pPr>
            <a:r>
              <a:rPr lang="en-US" b="1" i="1" u="sng" dirty="0" smtClean="0">
                <a:effectLst>
                  <a:outerShdw blurRad="38100" dist="38100" dir="2700000" algn="tl">
                    <a:srgbClr val="000000">
                      <a:alpha val="43137"/>
                    </a:srgbClr>
                  </a:outerShdw>
                </a:effectLst>
              </a:rPr>
              <a:t>The United States District Courts </a:t>
            </a:r>
            <a:r>
              <a:rPr lang="en-US" dirty="0" smtClean="0"/>
              <a:t>– Lowest Level of the Federal Court System</a:t>
            </a:r>
            <a:endParaRPr lang="en-US" dirty="0"/>
          </a:p>
        </p:txBody>
      </p:sp>
      <p:sp>
        <p:nvSpPr>
          <p:cNvPr id="7" name="Up Arrow 6"/>
          <p:cNvSpPr/>
          <p:nvPr/>
        </p:nvSpPr>
        <p:spPr>
          <a:xfrm>
            <a:off x="5689600" y="5511800"/>
            <a:ext cx="635000" cy="9017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Up Arrow 7"/>
          <p:cNvSpPr/>
          <p:nvPr/>
        </p:nvSpPr>
        <p:spPr>
          <a:xfrm>
            <a:off x="5689600" y="4133850"/>
            <a:ext cx="635000" cy="9017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Up Arrow 8"/>
          <p:cNvSpPr/>
          <p:nvPr/>
        </p:nvSpPr>
        <p:spPr>
          <a:xfrm>
            <a:off x="5689600" y="2860040"/>
            <a:ext cx="635000" cy="9017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60495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u="sng" dirty="0" smtClean="0">
                <a:solidFill>
                  <a:schemeClr val="tx2">
                    <a:lumMod val="50000"/>
                  </a:schemeClr>
                </a:solidFill>
              </a:rPr>
              <a:t>THE United States District Courts </a:t>
            </a:r>
            <a:endParaRPr lang="en-US" b="1" u="sng" dirty="0">
              <a:solidFill>
                <a:schemeClr val="tx2">
                  <a:lumMod val="50000"/>
                </a:schemeClr>
              </a:solidFill>
            </a:endParaRPr>
          </a:p>
        </p:txBody>
      </p:sp>
      <p:sp>
        <p:nvSpPr>
          <p:cNvPr id="8" name="Text Placeholder 7"/>
          <p:cNvSpPr>
            <a:spLocks noGrp="1"/>
          </p:cNvSpPr>
          <p:nvPr>
            <p:ph type="body" sz="half" idx="2"/>
          </p:nvPr>
        </p:nvSpPr>
        <p:spPr>
          <a:xfrm>
            <a:off x="7789023" y="2147486"/>
            <a:ext cx="4081848" cy="4481914"/>
          </a:xfrm>
        </p:spPr>
        <p:txBody>
          <a:bodyPr>
            <a:normAutofit/>
          </a:bodyPr>
          <a:lstStyle/>
          <a:p>
            <a:r>
              <a:rPr lang="en-US" dirty="0" smtClean="0"/>
              <a:t>The Federal District Courts consist of 12 Circuits (the one which appears to be missing is the DC Circuit Court, which manages the many, many, cases coming out of Washington, DC</a:t>
            </a:r>
            <a:r>
              <a:rPr lang="en-US" dirty="0" smtClean="0"/>
              <a:t>) and a special circuit which hears unique cases from around the nation.    </a:t>
            </a:r>
            <a:r>
              <a:rPr lang="en-US" dirty="0" smtClean="0"/>
              <a:t>The District Courts hear cases involving federal crimes and civil cases.  They hear both grand jury trials or trials before petit juries.  Federal judges rule the courtroom during these proceedings.  </a:t>
            </a:r>
          </a:p>
          <a:p>
            <a:r>
              <a:rPr lang="en-US" dirty="0" smtClean="0"/>
              <a:t>Although the Supreme Court grabs most of the attention in the Judicial Branch, the District Courts are the real “workhorses” of the Federal Judicial System. </a:t>
            </a:r>
            <a:endParaRPr lang="en-US" dirty="0"/>
          </a:p>
        </p:txBody>
      </p:sp>
      <p:pic>
        <p:nvPicPr>
          <p:cNvPr id="11" name="Content Placeholder 10"/>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57920" y="2119313"/>
            <a:ext cx="6024909" cy="4114800"/>
          </a:xfrm>
        </p:spPr>
      </p:pic>
    </p:spTree>
    <p:extLst>
      <p:ext uri="{BB962C8B-B14F-4D97-AF65-F5344CB8AC3E}">
        <p14:creationId xmlns:p14="http://schemas.microsoft.com/office/powerpoint/2010/main" val="2919747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428" y="284176"/>
            <a:ext cx="10934164" cy="1508760"/>
          </a:xfrm>
        </p:spPr>
        <p:txBody>
          <a:bodyPr>
            <a:normAutofit/>
          </a:bodyPr>
          <a:lstStyle/>
          <a:p>
            <a:r>
              <a:rPr lang="en-US" b="1" u="sng" dirty="0" smtClean="0">
                <a:solidFill>
                  <a:schemeClr val="tx2">
                    <a:lumMod val="50000"/>
                  </a:schemeClr>
                </a:solidFill>
              </a:rPr>
              <a:t>The United States Court of Appeals </a:t>
            </a:r>
            <a:endParaRPr lang="en-US" b="1" u="sng" dirty="0">
              <a:solidFill>
                <a:schemeClr val="tx2">
                  <a:lumMod val="50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8534" y="1960304"/>
            <a:ext cx="7078863" cy="4505809"/>
          </a:xfrm>
        </p:spPr>
      </p:pic>
      <p:sp>
        <p:nvSpPr>
          <p:cNvPr id="4" name="Text Placeholder 3"/>
          <p:cNvSpPr>
            <a:spLocks noGrp="1"/>
          </p:cNvSpPr>
          <p:nvPr>
            <p:ph type="body" sz="half" idx="2"/>
          </p:nvPr>
        </p:nvSpPr>
        <p:spPr>
          <a:xfrm>
            <a:off x="7789022" y="2147486"/>
            <a:ext cx="3737569" cy="4227914"/>
          </a:xfrm>
        </p:spPr>
        <p:txBody>
          <a:bodyPr>
            <a:normAutofit lnSpcReduction="10000"/>
          </a:bodyPr>
          <a:lstStyle/>
          <a:p>
            <a:r>
              <a:rPr lang="en-US" dirty="0" smtClean="0"/>
              <a:t>The US Court of Appeals hears all cases which have been appealed to theme by lower courts.  In this sense, it has appellate jurisdiction only.</a:t>
            </a:r>
          </a:p>
          <a:p>
            <a:r>
              <a:rPr lang="en-US" dirty="0" smtClean="0"/>
              <a:t>You can see eleven Courts of Appeals on the map – but there are two others: One is the Washington, DC Circuit Court, and the other is a court which specializes in unique cases like patent law and has the entire nation for a geographic jurisdiction.  </a:t>
            </a:r>
          </a:p>
          <a:p>
            <a:r>
              <a:rPr lang="en-US" dirty="0" smtClean="0"/>
              <a:t>The Court of Appeals is unique in the way it hears cases and makes decisions.  There is no jury; however, there is a panel of judges.  The judges decide matters by a majority vote.</a:t>
            </a:r>
            <a:endParaRPr lang="en-US" dirty="0"/>
          </a:p>
        </p:txBody>
      </p:sp>
    </p:spTree>
    <p:extLst>
      <p:ext uri="{BB962C8B-B14F-4D97-AF65-F5344CB8AC3E}">
        <p14:creationId xmlns:p14="http://schemas.microsoft.com/office/powerpoint/2010/main" val="497462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The U.S. Supreme Court</a:t>
            </a:r>
            <a:endParaRPr lang="en-US" b="1" u="sng" dirty="0">
              <a:solidFill>
                <a:schemeClr val="tx2">
                  <a:lumMod val="50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3428" y="1985693"/>
            <a:ext cx="8146721" cy="4582531"/>
          </a:xfrm>
        </p:spPr>
      </p:pic>
      <p:sp>
        <p:nvSpPr>
          <p:cNvPr id="4" name="Text Placeholder 3"/>
          <p:cNvSpPr>
            <a:spLocks noGrp="1"/>
          </p:cNvSpPr>
          <p:nvPr>
            <p:ph type="body" sz="half" idx="2"/>
          </p:nvPr>
        </p:nvSpPr>
        <p:spPr>
          <a:xfrm>
            <a:off x="8435661" y="1983346"/>
            <a:ext cx="3515933" cy="4584879"/>
          </a:xfrm>
        </p:spPr>
        <p:txBody>
          <a:bodyPr>
            <a:normAutofit fontScale="92500"/>
          </a:bodyPr>
          <a:lstStyle/>
          <a:p>
            <a:r>
              <a:rPr lang="en-US" dirty="0" smtClean="0"/>
              <a:t>The United States Supreme Court is the “court of last resort.”  Their decisions are final, and there can be no appeal above the Supreme Court. </a:t>
            </a:r>
          </a:p>
          <a:p>
            <a:r>
              <a:rPr lang="en-US" dirty="0" smtClean="0"/>
              <a:t>The Supreme Court consists of 9 justices, one of whom has the title “Chief Justice of the Supreme Court.”  </a:t>
            </a:r>
          </a:p>
          <a:p>
            <a:r>
              <a:rPr lang="en-US" dirty="0" smtClean="0"/>
              <a:t>During oral arguments, no witnesses are brought forth, but both sides make their case in front of the justices.  The justices cross-examine the lawyers in these trials – often interrupting them time and time again as they attempt to make their arguments. </a:t>
            </a:r>
          </a:p>
          <a:p>
            <a:r>
              <a:rPr lang="en-US" dirty="0" smtClean="0"/>
              <a:t>A majority decision is required for the plaintiff or defendant to prevail. </a:t>
            </a:r>
          </a:p>
        </p:txBody>
      </p:sp>
    </p:spTree>
    <p:extLst>
      <p:ext uri="{BB962C8B-B14F-4D97-AF65-F5344CB8AC3E}">
        <p14:creationId xmlns:p14="http://schemas.microsoft.com/office/powerpoint/2010/main" val="3368860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50000"/>
                  </a:schemeClr>
                </a:solidFill>
              </a:rPr>
              <a:t>Chief Justice John Marshall’s Defining role on the SCOTUS</a:t>
            </a:r>
            <a:endParaRPr lang="en-US" b="1" u="sng" dirty="0">
              <a:solidFill>
                <a:schemeClr val="tx2">
                  <a:lumMod val="50000"/>
                </a:schemeClr>
              </a:solidFill>
            </a:endParaRPr>
          </a:p>
        </p:txBody>
      </p:sp>
      <p:sp>
        <p:nvSpPr>
          <p:cNvPr id="5" name="Content Placeholder 4"/>
          <p:cNvSpPr>
            <a:spLocks noGrp="1"/>
          </p:cNvSpPr>
          <p:nvPr>
            <p:ph sz="half" idx="1"/>
          </p:nvPr>
        </p:nvSpPr>
        <p:spPr>
          <a:xfrm>
            <a:off x="103030" y="1906072"/>
            <a:ext cx="7830355" cy="4842457"/>
          </a:xfrm>
        </p:spPr>
        <p:txBody>
          <a:bodyPr>
            <a:normAutofit fontScale="92500"/>
          </a:bodyPr>
          <a:lstStyle/>
          <a:p>
            <a:pPr marL="0" indent="0">
              <a:buNone/>
            </a:pPr>
            <a:r>
              <a:rPr lang="en-US" dirty="0" smtClean="0"/>
              <a:t>Chief Justice John Marshall was not the first Chief Justice of the Supreme Court (that was John Jay…); however, he was the most important of the courts leaders. </a:t>
            </a:r>
          </a:p>
          <a:p>
            <a:pPr marL="0" indent="0">
              <a:buNone/>
            </a:pPr>
            <a:r>
              <a:rPr lang="en-US" dirty="0" smtClean="0"/>
              <a:t>John Marshall asserted the Supreme Court’s right to </a:t>
            </a:r>
            <a:r>
              <a:rPr lang="en-US" b="1" i="1" dirty="0" smtClean="0">
                <a:solidFill>
                  <a:schemeClr val="tx2">
                    <a:lumMod val="50000"/>
                  </a:schemeClr>
                </a:solidFill>
              </a:rPr>
              <a:t>“</a:t>
            </a:r>
            <a:r>
              <a:rPr lang="en-US" b="1" i="1" u="sng" dirty="0" smtClean="0">
                <a:solidFill>
                  <a:schemeClr val="tx2">
                    <a:lumMod val="50000"/>
                  </a:schemeClr>
                </a:solidFill>
              </a:rPr>
              <a:t>judicial review.</a:t>
            </a:r>
            <a:r>
              <a:rPr lang="en-US" b="1" i="1" dirty="0" smtClean="0">
                <a:solidFill>
                  <a:schemeClr val="tx2">
                    <a:lumMod val="50000"/>
                  </a:schemeClr>
                </a:solidFill>
              </a:rPr>
              <a:t>”  </a:t>
            </a:r>
            <a:r>
              <a:rPr lang="en-US" dirty="0" smtClean="0"/>
              <a:t>He argued that matters of constitutionality could not be resolved between legislatures on the state and national level within the federals system.  Instead, it was the role of the Supreme Court to resolve any questions of constitutionality which emerged between the federal government and the state government (or vice versa.) </a:t>
            </a:r>
          </a:p>
          <a:p>
            <a:pPr marL="0" indent="0">
              <a:buNone/>
            </a:pPr>
            <a:r>
              <a:rPr lang="en-US" dirty="0" smtClean="0"/>
              <a:t>In the late 1790s, a dispute between John Adams and the state governments had nearly destroyed the Constitution.  Adams Alien and Sedition Acts – which forbid criticism of the government, were viewed as unconstitutional by Thomas Jefferson and James Madison.  They passed the Virginia and Kentucky Resolutions, which encouraged </a:t>
            </a:r>
            <a:r>
              <a:rPr lang="en-US" b="1" i="1" dirty="0" smtClean="0">
                <a:solidFill>
                  <a:schemeClr val="tx2">
                    <a:lumMod val="50000"/>
                  </a:schemeClr>
                </a:solidFill>
              </a:rPr>
              <a:t>nullification</a:t>
            </a:r>
            <a:r>
              <a:rPr lang="en-US" dirty="0" smtClean="0"/>
              <a:t> of federal laws – a path which could easily have led to disunion.  John Marshall’s assertion of the Supreme Court’s right to judicial review diffused this issue for decades.</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096303" y="1908331"/>
            <a:ext cx="3919686" cy="4859116"/>
          </a:xfrm>
        </p:spPr>
      </p:pic>
    </p:spTree>
    <p:extLst>
      <p:ext uri="{BB962C8B-B14F-4D97-AF65-F5344CB8AC3E}">
        <p14:creationId xmlns:p14="http://schemas.microsoft.com/office/powerpoint/2010/main" val="466171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smtClean="0">
                <a:solidFill>
                  <a:schemeClr val="tx2">
                    <a:lumMod val="50000"/>
                  </a:schemeClr>
                </a:solidFill>
              </a:rPr>
              <a:t>Marbury V. Madison </a:t>
            </a:r>
            <a:r>
              <a:rPr lang="en-US" b="1" u="sng" dirty="0" smtClean="0">
                <a:solidFill>
                  <a:schemeClr val="tx2">
                    <a:lumMod val="50000"/>
                  </a:schemeClr>
                </a:solidFill>
              </a:rPr>
              <a:t>(1803) </a:t>
            </a:r>
            <a:endParaRPr lang="en-US" b="1" u="sng" dirty="0">
              <a:solidFill>
                <a:schemeClr val="tx2">
                  <a:lumMod val="50000"/>
                </a:schemeClr>
              </a:solidFill>
            </a:endParaRPr>
          </a:p>
        </p:txBody>
      </p:sp>
      <p:sp>
        <p:nvSpPr>
          <p:cNvPr id="3" name="Content Placeholder 2"/>
          <p:cNvSpPr>
            <a:spLocks noGrp="1"/>
          </p:cNvSpPr>
          <p:nvPr>
            <p:ph sz="half" idx="1"/>
          </p:nvPr>
        </p:nvSpPr>
        <p:spPr>
          <a:xfrm>
            <a:off x="444500" y="2011680"/>
            <a:ext cx="7848600" cy="4206240"/>
          </a:xfrm>
        </p:spPr>
        <p:txBody>
          <a:bodyPr>
            <a:normAutofit lnSpcReduction="10000"/>
          </a:bodyPr>
          <a:lstStyle/>
          <a:p>
            <a:pPr marL="0" indent="0">
              <a:buNone/>
            </a:pPr>
            <a:r>
              <a:rPr lang="en-US" dirty="0" smtClean="0"/>
              <a:t>The case of </a:t>
            </a:r>
            <a:r>
              <a:rPr lang="en-US" b="1" i="1" dirty="0" smtClean="0">
                <a:solidFill>
                  <a:schemeClr val="tx2">
                    <a:lumMod val="50000"/>
                  </a:schemeClr>
                </a:solidFill>
              </a:rPr>
              <a:t>Marbury V. Madison </a:t>
            </a:r>
            <a:r>
              <a:rPr lang="en-US" dirty="0" smtClean="0"/>
              <a:t>resulted in a decision which allowed Marshall to assert the right to judicial review.</a:t>
            </a:r>
          </a:p>
          <a:p>
            <a:pPr marL="0" indent="0">
              <a:buNone/>
            </a:pPr>
            <a:r>
              <a:rPr lang="en-US" dirty="0" smtClean="0"/>
              <a:t>The case itself was complicated.  A judge who was appointed to the federal bench by John Adams never received his letter of appointment.  The reason?  Thomas Jefferson didn’t want him appointed, and James Madison, the Secretary of State, refused to mail him the letter of appointment.  </a:t>
            </a:r>
            <a:endParaRPr lang="en-US" dirty="0"/>
          </a:p>
          <a:p>
            <a:pPr marL="0" indent="0">
              <a:buNone/>
            </a:pPr>
            <a:r>
              <a:rPr lang="en-US" dirty="0" smtClean="0"/>
              <a:t>The Supreme Court announced that (1) they didn’t care who was appointed to the federal court, and they had no way of resolving a dispute between two Presidents and, much more importantly, (2) </a:t>
            </a:r>
            <a:r>
              <a:rPr lang="en-US" b="1" i="1" dirty="0" smtClean="0">
                <a:solidFill>
                  <a:schemeClr val="tx2">
                    <a:lumMod val="50000"/>
                  </a:schemeClr>
                </a:solidFill>
              </a:rPr>
              <a:t>if there was ever a question of constitutionality, it would be the role of the Supreme Court to make a judgment on the issue – which would become law.  That, in a nutshell, is </a:t>
            </a:r>
            <a:r>
              <a:rPr lang="en-US" b="1" i="1" u="sng" dirty="0" smtClean="0">
                <a:solidFill>
                  <a:schemeClr val="tx2">
                    <a:lumMod val="50000"/>
                  </a:schemeClr>
                </a:solidFill>
              </a:rPr>
              <a:t>judicial review</a:t>
            </a:r>
            <a:r>
              <a:rPr lang="en-US" b="1" i="1" dirty="0" smtClean="0">
                <a:solidFill>
                  <a:schemeClr val="tx2">
                    <a:lumMod val="50000"/>
                  </a:schemeClr>
                </a:solidFill>
              </a:rPr>
              <a:t>. </a:t>
            </a:r>
            <a:endParaRPr lang="en-US" b="1" i="1" dirty="0">
              <a:solidFill>
                <a:schemeClr val="tx2">
                  <a:lumMod val="50000"/>
                </a:schemeClr>
              </a:solidFill>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8442378" y="2011045"/>
            <a:ext cx="3354281" cy="4206875"/>
          </a:xfrm>
        </p:spPr>
      </p:pic>
    </p:spTree>
    <p:extLst>
      <p:ext uri="{BB962C8B-B14F-4D97-AF65-F5344CB8AC3E}">
        <p14:creationId xmlns:p14="http://schemas.microsoft.com/office/powerpoint/2010/main" val="341063225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 xmlns:thm15="http://schemas.microsoft.com/office/thememl/2012/main" name="Banded" id="{98DFF888-2449-4D28-977C-6306C017633E}" vid="{9792607F-9579-4224-82FF-9C88C3E1E53D}"/>
    </a:ext>
  </a:extLst>
</a:theme>
</file>

<file path=docProps/app.xml><?xml version="1.0" encoding="utf-8"?>
<Properties xmlns="http://schemas.openxmlformats.org/officeDocument/2006/extended-properties" xmlns:vt="http://schemas.openxmlformats.org/officeDocument/2006/docPropsVTypes">
  <Template>TM03090430[[fn=Banded]]</Template>
  <TotalTime>494</TotalTime>
  <Words>3692</Words>
  <Application>Microsoft Office PowerPoint</Application>
  <PresentationFormat>Custom</PresentationFormat>
  <Paragraphs>146</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Banded</vt:lpstr>
      <vt:lpstr>The Supreme Court of the United States: A Fearless Court</vt:lpstr>
      <vt:lpstr>Organizing questions of the unit: </vt:lpstr>
      <vt:lpstr>What is the purpose of the Judicial branch of the United States?</vt:lpstr>
      <vt:lpstr>The structure of the united states federal court system </vt:lpstr>
      <vt:lpstr>THE United States District Courts </vt:lpstr>
      <vt:lpstr>The United States Court of Appeals </vt:lpstr>
      <vt:lpstr>The U.S. Supreme Court</vt:lpstr>
      <vt:lpstr>Chief Justice John Marshall’s Defining role on the SCOTUS</vt:lpstr>
      <vt:lpstr>Marbury V. Madison (1803) </vt:lpstr>
      <vt:lpstr>MC CULLOUGH v. Maryland (1819) </vt:lpstr>
      <vt:lpstr>Gibbons V. Ogden (1824) </vt:lpstr>
      <vt:lpstr>Jurisdictions: the Limits of the court to interpret law</vt:lpstr>
      <vt:lpstr>Jurisdiction of the federal district courts </vt:lpstr>
      <vt:lpstr>Jurisdictions of the us court of appeals</vt:lpstr>
      <vt:lpstr>The Jurisdiction of the United States Supreme Court</vt:lpstr>
      <vt:lpstr>Procedures of the Supreme Court</vt:lpstr>
      <vt:lpstr>The Writ of certiorari</vt:lpstr>
      <vt:lpstr>Briefs: Written summaries and Amices Curiae</vt:lpstr>
      <vt:lpstr>Oral arguments before the court</vt:lpstr>
      <vt:lpstr>Conferences of the justices</vt:lpstr>
      <vt:lpstr>Majority opinions &amp; Concurring </vt:lpstr>
      <vt:lpstr>The dissenting minority Opinion</vt:lpstr>
      <vt:lpstr>Announcement of decisions</vt:lpstr>
      <vt:lpstr>Checks on the executive branch</vt:lpstr>
      <vt:lpstr>Checks on the Legislative branch</vt:lpstr>
      <vt:lpstr>Judicial activism: The Warren Court</vt:lpstr>
      <vt:lpstr>Judicial restraint…</vt:lpstr>
      <vt:lpstr>Recent decisions of note</vt:lpstr>
      <vt:lpstr>Obamacare: the Affordable Health Care Act</vt:lpstr>
      <vt:lpstr>Campaign finance reform</vt:lpstr>
      <vt:lpstr>The Gay marriage Decision: Obergefell V. Hodges (2015) </vt:lpstr>
      <vt:lpstr>Second amendment cases</vt:lpstr>
      <vt:lpstr>Abortion rights</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Supreme Court of the United State: A Fearless Court</dc:title>
  <dc:creator>Adam Henry</dc:creator>
  <cp:lastModifiedBy>Adam</cp:lastModifiedBy>
  <cp:revision>41</cp:revision>
  <dcterms:created xsi:type="dcterms:W3CDTF">2015-07-08T14:53:53Z</dcterms:created>
  <dcterms:modified xsi:type="dcterms:W3CDTF">2015-07-11T19:16:20Z</dcterms:modified>
</cp:coreProperties>
</file>